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Lst>
  <p:notesMasterIdLst>
    <p:notesMasterId r:id="rId65"/>
  </p:notesMasterIdLst>
  <p:handoutMasterIdLst>
    <p:handoutMasterId r:id="rId66"/>
  </p:handoutMasterIdLst>
  <p:sldIdLst>
    <p:sldId id="257" r:id="rId2"/>
    <p:sldId id="381" r:id="rId3"/>
    <p:sldId id="461" r:id="rId4"/>
    <p:sldId id="384" r:id="rId5"/>
    <p:sldId id="447" r:id="rId6"/>
    <p:sldId id="439" r:id="rId7"/>
    <p:sldId id="415" r:id="rId8"/>
    <p:sldId id="477" r:id="rId9"/>
    <p:sldId id="422" r:id="rId10"/>
    <p:sldId id="459" r:id="rId11"/>
    <p:sldId id="411" r:id="rId12"/>
    <p:sldId id="412" r:id="rId13"/>
    <p:sldId id="416" r:id="rId14"/>
    <p:sldId id="417" r:id="rId15"/>
    <p:sldId id="428" r:id="rId16"/>
    <p:sldId id="443" r:id="rId17"/>
    <p:sldId id="437" r:id="rId18"/>
    <p:sldId id="382" r:id="rId19"/>
    <p:sldId id="468" r:id="rId20"/>
    <p:sldId id="466" r:id="rId21"/>
    <p:sldId id="467" r:id="rId22"/>
    <p:sldId id="452" r:id="rId23"/>
    <p:sldId id="453" r:id="rId24"/>
    <p:sldId id="454" r:id="rId25"/>
    <p:sldId id="455" r:id="rId26"/>
    <p:sldId id="456" r:id="rId27"/>
    <p:sldId id="469" r:id="rId28"/>
    <p:sldId id="465" r:id="rId29"/>
    <p:sldId id="448" r:id="rId30"/>
    <p:sldId id="471" r:id="rId31"/>
    <p:sldId id="472" r:id="rId32"/>
    <p:sldId id="473" r:id="rId33"/>
    <p:sldId id="386" r:id="rId34"/>
    <p:sldId id="387" r:id="rId35"/>
    <p:sldId id="407" r:id="rId36"/>
    <p:sldId id="385" r:id="rId37"/>
    <p:sldId id="388" r:id="rId38"/>
    <p:sldId id="389" r:id="rId39"/>
    <p:sldId id="390" r:id="rId40"/>
    <p:sldId id="391" r:id="rId41"/>
    <p:sldId id="392" r:id="rId42"/>
    <p:sldId id="393" r:id="rId43"/>
    <p:sldId id="449" r:id="rId44"/>
    <p:sldId id="394" r:id="rId45"/>
    <p:sldId id="395" r:id="rId46"/>
    <p:sldId id="396" r:id="rId47"/>
    <p:sldId id="397" r:id="rId48"/>
    <p:sldId id="398" r:id="rId49"/>
    <p:sldId id="460" r:id="rId50"/>
    <p:sldId id="464" r:id="rId51"/>
    <p:sldId id="479" r:id="rId52"/>
    <p:sldId id="480" r:id="rId53"/>
    <p:sldId id="481" r:id="rId54"/>
    <p:sldId id="482" r:id="rId55"/>
    <p:sldId id="483" r:id="rId56"/>
    <p:sldId id="484" r:id="rId57"/>
    <p:sldId id="485" r:id="rId58"/>
    <p:sldId id="486" r:id="rId59"/>
    <p:sldId id="400" r:id="rId60"/>
    <p:sldId id="475" r:id="rId61"/>
    <p:sldId id="458" r:id="rId62"/>
    <p:sldId id="476" r:id="rId63"/>
    <p:sldId id="40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5" autoAdjust="0"/>
    <p:restoredTop sz="95597" autoAdjust="0"/>
  </p:normalViewPr>
  <p:slideViewPr>
    <p:cSldViewPr snapToGrid="0">
      <p:cViewPr>
        <p:scale>
          <a:sx n="90" d="100"/>
          <a:sy n="90" d="100"/>
        </p:scale>
        <p:origin x="355" y="130"/>
      </p:cViewPr>
      <p:guideLst/>
    </p:cSldViewPr>
  </p:slideViewPr>
  <p:notesTextViewPr>
    <p:cViewPr>
      <p:scale>
        <a:sx n="1" d="1"/>
        <a:sy n="1" d="1"/>
      </p:scale>
      <p:origin x="0" y="0"/>
    </p:cViewPr>
  </p:notesTextViewPr>
  <p:notesViewPr>
    <p:cSldViewPr snapToGrid="0">
      <p:cViewPr varScale="1">
        <p:scale>
          <a:sx n="70" d="100"/>
          <a:sy n="70" d="100"/>
        </p:scale>
        <p:origin x="304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 Keyzer Michiel" userId="S::michiel.dekeyzer@kb.vlaanderen.be::5919b3ef-000e-4ca1-9196-cffa285786a7" providerId="AD" clId="Web-{2202F414-AD4F-3172-CC5E-835B944B4EC6}"/>
    <pc:docChg chg="modSld">
      <pc:chgData name="De Keyzer Michiel" userId="S::michiel.dekeyzer@kb.vlaanderen.be::5919b3ef-000e-4ca1-9196-cffa285786a7" providerId="AD" clId="Web-{2202F414-AD4F-3172-CC5E-835B944B4EC6}" dt="2019-05-20T18:53:54.524" v="57"/>
      <pc:docMkLst>
        <pc:docMk/>
      </pc:docMkLst>
      <pc:sldChg chg="modSp">
        <pc:chgData name="De Keyzer Michiel" userId="S::michiel.dekeyzer@kb.vlaanderen.be::5919b3ef-000e-4ca1-9196-cffa285786a7" providerId="AD" clId="Web-{2202F414-AD4F-3172-CC5E-835B944B4EC6}" dt="2019-05-20T18:45:07.056" v="47" actId="20577"/>
        <pc:sldMkLst>
          <pc:docMk/>
          <pc:sldMk cId="1859886825" sldId="261"/>
        </pc:sldMkLst>
        <pc:spChg chg="mod">
          <ac:chgData name="De Keyzer Michiel" userId="S::michiel.dekeyzer@kb.vlaanderen.be::5919b3ef-000e-4ca1-9196-cffa285786a7" providerId="AD" clId="Web-{2202F414-AD4F-3172-CC5E-835B944B4EC6}" dt="2019-05-20T18:45:07.056" v="47" actId="20577"/>
          <ac:spMkLst>
            <pc:docMk/>
            <pc:sldMk cId="1859886825" sldId="261"/>
            <ac:spMk id="5" creationId="{00000000-0000-0000-0000-000000000000}"/>
          </ac:spMkLst>
        </pc:spChg>
      </pc:sldChg>
      <pc:sldChg chg="addCm">
        <pc:chgData name="De Keyzer Michiel" userId="S::michiel.dekeyzer@kb.vlaanderen.be::5919b3ef-000e-4ca1-9196-cffa285786a7" providerId="AD" clId="Web-{2202F414-AD4F-3172-CC5E-835B944B4EC6}" dt="2019-05-20T18:44:13.369" v="0"/>
        <pc:sldMkLst>
          <pc:docMk/>
          <pc:sldMk cId="3027684779" sldId="262"/>
        </pc:sldMkLst>
      </pc:sldChg>
      <pc:sldChg chg="addCm">
        <pc:chgData name="De Keyzer Michiel" userId="S::michiel.dekeyzer@kb.vlaanderen.be::5919b3ef-000e-4ca1-9196-cffa285786a7" providerId="AD" clId="Web-{2202F414-AD4F-3172-CC5E-835B944B4EC6}" dt="2019-05-20T18:46:24.384" v="49"/>
        <pc:sldMkLst>
          <pc:docMk/>
          <pc:sldMk cId="507767872" sldId="267"/>
        </pc:sldMkLst>
      </pc:sldChg>
      <pc:sldChg chg="addCm">
        <pc:chgData name="De Keyzer Michiel" userId="S::michiel.dekeyzer@kb.vlaanderen.be::5919b3ef-000e-4ca1-9196-cffa285786a7" providerId="AD" clId="Web-{2202F414-AD4F-3172-CC5E-835B944B4EC6}" dt="2019-05-20T18:48:14.150" v="51"/>
        <pc:sldMkLst>
          <pc:docMk/>
          <pc:sldMk cId="1859718088" sldId="272"/>
        </pc:sldMkLst>
      </pc:sldChg>
      <pc:sldChg chg="addCm">
        <pc:chgData name="De Keyzer Michiel" userId="S::michiel.dekeyzer@kb.vlaanderen.be::5919b3ef-000e-4ca1-9196-cffa285786a7" providerId="AD" clId="Web-{2202F414-AD4F-3172-CC5E-835B944B4EC6}" dt="2019-05-20T18:49:17.634" v="52"/>
        <pc:sldMkLst>
          <pc:docMk/>
          <pc:sldMk cId="435996551" sldId="273"/>
        </pc:sldMkLst>
      </pc:sldChg>
      <pc:sldChg chg="addCm">
        <pc:chgData name="De Keyzer Michiel" userId="S::michiel.dekeyzer@kb.vlaanderen.be::5919b3ef-000e-4ca1-9196-cffa285786a7" providerId="AD" clId="Web-{2202F414-AD4F-3172-CC5E-835B944B4EC6}" dt="2019-05-20T18:50:11.149" v="54"/>
        <pc:sldMkLst>
          <pc:docMk/>
          <pc:sldMk cId="1997872954" sldId="274"/>
        </pc:sldMkLst>
      </pc:sldChg>
      <pc:sldChg chg="addCm">
        <pc:chgData name="De Keyzer Michiel" userId="S::michiel.dekeyzer@kb.vlaanderen.be::5919b3ef-000e-4ca1-9196-cffa285786a7" providerId="AD" clId="Web-{2202F414-AD4F-3172-CC5E-835B944B4EC6}" dt="2019-05-20T18:53:54.524" v="57"/>
        <pc:sldMkLst>
          <pc:docMk/>
          <pc:sldMk cId="1440526183" sldId="276"/>
        </pc:sldMkLst>
      </pc:sldChg>
      <pc:sldChg chg="addCm">
        <pc:chgData name="De Keyzer Michiel" userId="S::michiel.dekeyzer@kb.vlaanderen.be::5919b3ef-000e-4ca1-9196-cffa285786a7" providerId="AD" clId="Web-{2202F414-AD4F-3172-CC5E-835B944B4EC6}" dt="2019-05-20T18:52:27.040" v="56"/>
        <pc:sldMkLst>
          <pc:docMk/>
          <pc:sldMk cId="3352759735" sldId="278"/>
        </pc:sldMkLst>
      </pc:sldChg>
      <pc:sldChg chg="addCm">
        <pc:chgData name="De Keyzer Michiel" userId="S::michiel.dekeyzer@kb.vlaanderen.be::5919b3ef-000e-4ca1-9196-cffa285786a7" providerId="AD" clId="Web-{2202F414-AD4F-3172-CC5E-835B944B4EC6}" dt="2019-05-20T18:51:20.399" v="55"/>
        <pc:sldMkLst>
          <pc:docMk/>
          <pc:sldMk cId="1949853211" sldId="280"/>
        </pc:sldMkLst>
      </pc:sldChg>
    </pc:docChg>
  </pc:docChgLst>
  <pc:docChgLst>
    <pc:chgData name="De Keyzer Michiel" userId="S::michiel.dekeyzer@kb.vlaanderen.be::5919b3ef-000e-4ca1-9196-cffa285786a7" providerId="AD" clId="Web-{BDB70C69-DC6E-A66C-5BC1-4C0C05481697}"/>
    <pc:docChg chg="">
      <pc:chgData name="De Keyzer Michiel" userId="S::michiel.dekeyzer@kb.vlaanderen.be::5919b3ef-000e-4ca1-9196-cffa285786a7" providerId="AD" clId="Web-{BDB70C69-DC6E-A66C-5BC1-4C0C05481697}" dt="2019-06-02T17:36:32.500" v="2"/>
      <pc:docMkLst>
        <pc:docMk/>
      </pc:docMkLst>
      <pc:sldChg chg="addCm">
        <pc:chgData name="De Keyzer Michiel" userId="S::michiel.dekeyzer@kb.vlaanderen.be::5919b3ef-000e-4ca1-9196-cffa285786a7" providerId="AD" clId="Web-{BDB70C69-DC6E-A66C-5BC1-4C0C05481697}" dt="2019-06-02T17:33:33.109" v="0"/>
        <pc:sldMkLst>
          <pc:docMk/>
          <pc:sldMk cId="1997872954" sldId="274"/>
        </pc:sldMkLst>
      </pc:sldChg>
      <pc:sldChg chg="addCm">
        <pc:chgData name="De Keyzer Michiel" userId="S::michiel.dekeyzer@kb.vlaanderen.be::5919b3ef-000e-4ca1-9196-cffa285786a7" providerId="AD" clId="Web-{BDB70C69-DC6E-A66C-5BC1-4C0C05481697}" dt="2019-06-02T17:35:28.875" v="1"/>
        <pc:sldMkLst>
          <pc:docMk/>
          <pc:sldMk cId="213552930" sldId="322"/>
        </pc:sldMkLst>
      </pc:sldChg>
      <pc:sldChg chg="addCm">
        <pc:chgData name="De Keyzer Michiel" userId="S::michiel.dekeyzer@kb.vlaanderen.be::5919b3ef-000e-4ca1-9196-cffa285786a7" providerId="AD" clId="Web-{BDB70C69-DC6E-A66C-5BC1-4C0C05481697}" dt="2019-06-02T17:36:32.500" v="2"/>
        <pc:sldMkLst>
          <pc:docMk/>
          <pc:sldMk cId="3247883632" sldId="32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E7AABE-8A8D-49D9-8EC8-71593BD79E43}" type="datetimeFigureOut">
              <a:rPr lang="en-US" smtClean="0"/>
              <a:t>9/23/2019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765AE0-2647-4835-9D9B-EC06917D26BC}" type="slidenum">
              <a:rPr lang="en-US" smtClean="0"/>
              <a:t>‹#›</a:t>
            </a:fld>
            <a:endParaRPr lang="en-US"/>
          </a:p>
        </p:txBody>
      </p:sp>
    </p:spTree>
    <p:extLst>
      <p:ext uri="{BB962C8B-B14F-4D97-AF65-F5344CB8AC3E}">
        <p14:creationId xmlns:p14="http://schemas.microsoft.com/office/powerpoint/2010/main" val="42163793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B81036-B3F0-45FF-A956-BD8FF2F17FED}" type="datetimeFigureOut">
              <a:rPr lang="en-US" smtClean="0"/>
              <a:t>9/23/2019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F1C66B-B1EF-4331-AFB4-7BBB1D6D108E}" type="slidenum">
              <a:rPr lang="en-US" smtClean="0"/>
              <a:t>‹#›</a:t>
            </a:fld>
            <a:endParaRPr lang="en-US"/>
          </a:p>
        </p:txBody>
      </p:sp>
    </p:spTree>
    <p:extLst>
      <p:ext uri="{BB962C8B-B14F-4D97-AF65-F5344CB8AC3E}">
        <p14:creationId xmlns:p14="http://schemas.microsoft.com/office/powerpoint/2010/main" val="3056462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1" name="Shape 47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endParaRPr lang="nl-BE" sz="2200" b="0" i="0" u="none" strike="noStrike" cap="none" dirty="0">
              <a:latin typeface="Helvetica Neue"/>
              <a:ea typeface="Helvetica Neue"/>
              <a:cs typeface="Helvetica Neue"/>
              <a:sym typeface="Helvetica Neue"/>
            </a:endParaRPr>
          </a:p>
        </p:txBody>
      </p:sp>
    </p:spTree>
    <p:extLst>
      <p:ext uri="{BB962C8B-B14F-4D97-AF65-F5344CB8AC3E}">
        <p14:creationId xmlns:p14="http://schemas.microsoft.com/office/powerpoint/2010/main" val="3055020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5b58c456c5_18_0:notes"/>
          <p:cNvSpPr>
            <a:spLocks noGrp="1" noRot="1" noChangeAspect="1"/>
          </p:cNvSpPr>
          <p:nvPr>
            <p:ph type="sldImg" idx="2"/>
          </p:nvPr>
        </p:nvSpPr>
        <p:spPr>
          <a:xfrm>
            <a:off x="-23018750" y="5943600"/>
            <a:ext cx="52832000" cy="29719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3" name="Google Shape;1513;g5b58c456c5_18_0:notes"/>
          <p:cNvSpPr txBox="1">
            <a:spLocks noGrp="1"/>
          </p:cNvSpPr>
          <p:nvPr>
            <p:ph type="body" idx="1"/>
          </p:nvPr>
        </p:nvSpPr>
        <p:spPr>
          <a:xfrm>
            <a:off x="679450" y="37642800"/>
            <a:ext cx="5435700" cy="3566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4" name="Google Shape;1514;g5b58c456c5_18_0:notes"/>
          <p:cNvSpPr txBox="1">
            <a:spLocks noGrp="1"/>
          </p:cNvSpPr>
          <p:nvPr>
            <p:ph type="sldNum" idx="12"/>
          </p:nvPr>
        </p:nvSpPr>
        <p:spPr>
          <a:xfrm>
            <a:off x="3848645" y="75271850"/>
            <a:ext cx="2944200" cy="39624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956167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2AF1C66B-B1EF-4331-AFB4-7BBB1D6D108E}" type="slidenum">
              <a:rPr lang="en-US" smtClean="0"/>
              <a:t>22</a:t>
            </a:fld>
            <a:endParaRPr lang="en-US"/>
          </a:p>
        </p:txBody>
      </p:sp>
    </p:spTree>
    <p:extLst>
      <p:ext uri="{BB962C8B-B14F-4D97-AF65-F5344CB8AC3E}">
        <p14:creationId xmlns:p14="http://schemas.microsoft.com/office/powerpoint/2010/main" val="437861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2AF1C66B-B1EF-4331-AFB4-7BBB1D6D108E}" type="slidenum">
              <a:rPr lang="en-US" smtClean="0"/>
              <a:t>23</a:t>
            </a:fld>
            <a:endParaRPr lang="en-US"/>
          </a:p>
        </p:txBody>
      </p:sp>
    </p:spTree>
    <p:extLst>
      <p:ext uri="{BB962C8B-B14F-4D97-AF65-F5344CB8AC3E}">
        <p14:creationId xmlns:p14="http://schemas.microsoft.com/office/powerpoint/2010/main" val="3625684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2AF1C66B-B1EF-4331-AFB4-7BBB1D6D108E}" type="slidenum">
              <a:rPr lang="en-US" smtClean="0"/>
              <a:t>24</a:t>
            </a:fld>
            <a:endParaRPr lang="en-US"/>
          </a:p>
        </p:txBody>
      </p:sp>
    </p:spTree>
    <p:extLst>
      <p:ext uri="{BB962C8B-B14F-4D97-AF65-F5344CB8AC3E}">
        <p14:creationId xmlns:p14="http://schemas.microsoft.com/office/powerpoint/2010/main" val="1456589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2AF1C66B-B1EF-4331-AFB4-7BBB1D6D108E}" type="slidenum">
              <a:rPr lang="en-US" smtClean="0"/>
              <a:t>25</a:t>
            </a:fld>
            <a:endParaRPr lang="en-US"/>
          </a:p>
        </p:txBody>
      </p:sp>
    </p:spTree>
    <p:extLst>
      <p:ext uri="{BB962C8B-B14F-4D97-AF65-F5344CB8AC3E}">
        <p14:creationId xmlns:p14="http://schemas.microsoft.com/office/powerpoint/2010/main" val="3804356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2AF1C66B-B1EF-4331-AFB4-7BBB1D6D108E}" type="slidenum">
              <a:rPr lang="en-US" smtClean="0"/>
              <a:t>26</a:t>
            </a:fld>
            <a:endParaRPr lang="en-US"/>
          </a:p>
        </p:txBody>
      </p:sp>
    </p:spTree>
    <p:extLst>
      <p:ext uri="{BB962C8B-B14F-4D97-AF65-F5344CB8AC3E}">
        <p14:creationId xmlns:p14="http://schemas.microsoft.com/office/powerpoint/2010/main" val="2885720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2AF1C66B-B1EF-4331-AFB4-7BBB1D6D108E}" type="slidenum">
              <a:rPr lang="en-US" smtClean="0"/>
              <a:t>27</a:t>
            </a:fld>
            <a:endParaRPr lang="en-US"/>
          </a:p>
        </p:txBody>
      </p:sp>
    </p:spTree>
    <p:extLst>
      <p:ext uri="{BB962C8B-B14F-4D97-AF65-F5344CB8AC3E}">
        <p14:creationId xmlns:p14="http://schemas.microsoft.com/office/powerpoint/2010/main" val="1508973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Use cases ruim interpreteren</a:t>
            </a:r>
          </a:p>
          <a:p>
            <a:endParaRPr lang="en-US" baseline="0" smtClean="0"/>
          </a:p>
          <a:p>
            <a:r>
              <a:rPr lang="en-US" baseline="0" smtClean="0"/>
              <a:t>Infrastructuur vs gebruik</a:t>
            </a:r>
          </a:p>
          <a:p>
            <a:r>
              <a:rPr lang="en-US" baseline="0" smtClean="0"/>
              <a:t>	2 verschillende aspecten</a:t>
            </a:r>
          </a:p>
        </p:txBody>
      </p:sp>
      <p:sp>
        <p:nvSpPr>
          <p:cNvPr id="4" name="Slide Number Placeholder 3"/>
          <p:cNvSpPr>
            <a:spLocks noGrp="1"/>
          </p:cNvSpPr>
          <p:nvPr>
            <p:ph type="sldNum" sz="quarter" idx="10"/>
          </p:nvPr>
        </p:nvSpPr>
        <p:spPr/>
        <p:txBody>
          <a:bodyPr/>
          <a:lstStyle/>
          <a:p>
            <a:fld id="{2AF1C66B-B1EF-4331-AFB4-7BBB1D6D108E}" type="slidenum">
              <a:rPr lang="en-US" smtClean="0"/>
              <a:t>29</a:t>
            </a:fld>
            <a:endParaRPr lang="en-US"/>
          </a:p>
        </p:txBody>
      </p:sp>
    </p:spTree>
    <p:extLst>
      <p:ext uri="{BB962C8B-B14F-4D97-AF65-F5344CB8AC3E}">
        <p14:creationId xmlns:p14="http://schemas.microsoft.com/office/powerpoint/2010/main" val="513012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Use cases ruim interpreteren</a:t>
            </a:r>
          </a:p>
          <a:p>
            <a:endParaRPr lang="en-US" baseline="0" smtClean="0"/>
          </a:p>
          <a:p>
            <a:r>
              <a:rPr lang="en-US" baseline="0" smtClean="0"/>
              <a:t>Infrastructuur vs gebruik</a:t>
            </a:r>
          </a:p>
          <a:p>
            <a:r>
              <a:rPr lang="en-US" baseline="0" smtClean="0"/>
              <a:t>	2 verschillende aspecten</a:t>
            </a:r>
          </a:p>
        </p:txBody>
      </p:sp>
      <p:sp>
        <p:nvSpPr>
          <p:cNvPr id="4" name="Slide Number Placeholder 3"/>
          <p:cNvSpPr>
            <a:spLocks noGrp="1"/>
          </p:cNvSpPr>
          <p:nvPr>
            <p:ph type="sldNum" sz="quarter" idx="10"/>
          </p:nvPr>
        </p:nvSpPr>
        <p:spPr/>
        <p:txBody>
          <a:bodyPr/>
          <a:lstStyle/>
          <a:p>
            <a:fld id="{2AF1C66B-B1EF-4331-AFB4-7BBB1D6D108E}" type="slidenum">
              <a:rPr lang="en-US" smtClean="0"/>
              <a:t>30</a:t>
            </a:fld>
            <a:endParaRPr lang="en-US"/>
          </a:p>
        </p:txBody>
      </p:sp>
    </p:spTree>
    <p:extLst>
      <p:ext uri="{BB962C8B-B14F-4D97-AF65-F5344CB8AC3E}">
        <p14:creationId xmlns:p14="http://schemas.microsoft.com/office/powerpoint/2010/main" val="4267765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Use cases ruim interpreteren</a:t>
            </a:r>
          </a:p>
          <a:p>
            <a:endParaRPr lang="en-US" baseline="0" smtClean="0"/>
          </a:p>
          <a:p>
            <a:r>
              <a:rPr lang="en-US" baseline="0" smtClean="0"/>
              <a:t>Infrastructuur vs gebruik</a:t>
            </a:r>
          </a:p>
          <a:p>
            <a:r>
              <a:rPr lang="en-US" baseline="0" smtClean="0"/>
              <a:t>	2 verschillende aspecten</a:t>
            </a:r>
          </a:p>
        </p:txBody>
      </p:sp>
      <p:sp>
        <p:nvSpPr>
          <p:cNvPr id="4" name="Slide Number Placeholder 3"/>
          <p:cNvSpPr>
            <a:spLocks noGrp="1"/>
          </p:cNvSpPr>
          <p:nvPr>
            <p:ph type="sldNum" sz="quarter" idx="10"/>
          </p:nvPr>
        </p:nvSpPr>
        <p:spPr/>
        <p:txBody>
          <a:bodyPr/>
          <a:lstStyle/>
          <a:p>
            <a:fld id="{2AF1C66B-B1EF-4331-AFB4-7BBB1D6D108E}" type="slidenum">
              <a:rPr lang="en-US" smtClean="0"/>
              <a:t>31</a:t>
            </a:fld>
            <a:endParaRPr lang="en-US"/>
          </a:p>
        </p:txBody>
      </p:sp>
    </p:spTree>
    <p:extLst>
      <p:ext uri="{BB962C8B-B14F-4D97-AF65-F5344CB8AC3E}">
        <p14:creationId xmlns:p14="http://schemas.microsoft.com/office/powerpoint/2010/main" val="78398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6</a:t>
            </a:fld>
            <a:endParaRPr lang="nl-BE">
              <a:latin typeface="FlandersArtSans-Regular" panose="00000500000000000000" pitchFamily="2" charset="0"/>
            </a:endParaRPr>
          </a:p>
        </p:txBody>
      </p:sp>
    </p:spTree>
    <p:extLst>
      <p:ext uri="{BB962C8B-B14F-4D97-AF65-F5344CB8AC3E}">
        <p14:creationId xmlns:p14="http://schemas.microsoft.com/office/powerpoint/2010/main" val="3114469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Use cases ruim interpreteren</a:t>
            </a:r>
          </a:p>
          <a:p>
            <a:endParaRPr lang="en-US" baseline="0" smtClean="0"/>
          </a:p>
          <a:p>
            <a:r>
              <a:rPr lang="en-US" baseline="0" smtClean="0"/>
              <a:t>Infrastructuur vs gebruik</a:t>
            </a:r>
          </a:p>
          <a:p>
            <a:r>
              <a:rPr lang="en-US" baseline="0" smtClean="0"/>
              <a:t>	2 verschillende aspecten</a:t>
            </a:r>
          </a:p>
        </p:txBody>
      </p:sp>
      <p:sp>
        <p:nvSpPr>
          <p:cNvPr id="4" name="Slide Number Placeholder 3"/>
          <p:cNvSpPr>
            <a:spLocks noGrp="1"/>
          </p:cNvSpPr>
          <p:nvPr>
            <p:ph type="sldNum" sz="quarter" idx="10"/>
          </p:nvPr>
        </p:nvSpPr>
        <p:spPr/>
        <p:txBody>
          <a:bodyPr/>
          <a:lstStyle/>
          <a:p>
            <a:fld id="{2AF1C66B-B1EF-4331-AFB4-7BBB1D6D108E}" type="slidenum">
              <a:rPr lang="en-US" smtClean="0"/>
              <a:t>32</a:t>
            </a:fld>
            <a:endParaRPr lang="en-US"/>
          </a:p>
        </p:txBody>
      </p:sp>
    </p:spTree>
    <p:extLst>
      <p:ext uri="{BB962C8B-B14F-4D97-AF65-F5344CB8AC3E}">
        <p14:creationId xmlns:p14="http://schemas.microsoft.com/office/powerpoint/2010/main" val="3682016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2AF1C66B-B1EF-4331-AFB4-7BBB1D6D108E}" type="slidenum">
              <a:rPr lang="en-US" smtClean="0"/>
              <a:t>34</a:t>
            </a:fld>
            <a:endParaRPr lang="en-US"/>
          </a:p>
        </p:txBody>
      </p:sp>
    </p:spTree>
    <p:extLst>
      <p:ext uri="{BB962C8B-B14F-4D97-AF65-F5344CB8AC3E}">
        <p14:creationId xmlns:p14="http://schemas.microsoft.com/office/powerpoint/2010/main" val="2240889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2669191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60b0a98fd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60b0a98fd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039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60b0a98fd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60b0a98f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198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60b0a98fda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60b0a98fd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142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0b0a98fda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0b0a98fd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284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0b0a98fda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0b0a98fd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151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0b0a98fda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0b0a98fd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405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61da4a93a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61da4a93a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760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3510508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9af3d10bd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9af3d10bd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7383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3139450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F1C66B-B1EF-4331-AFB4-7BBB1D6D108E}" type="slidenum">
              <a:rPr lang="en-US" smtClean="0"/>
              <a:t>63</a:t>
            </a:fld>
            <a:endParaRPr lang="en-US"/>
          </a:p>
        </p:txBody>
      </p:sp>
    </p:spTree>
    <p:extLst>
      <p:ext uri="{BB962C8B-B14F-4D97-AF65-F5344CB8AC3E}">
        <p14:creationId xmlns:p14="http://schemas.microsoft.com/office/powerpoint/2010/main" val="2764959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6" name="Shape 53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endParaRPr lang="nl-BE" sz="2200" b="0" i="0" u="none" strike="noStrike" cap="none" dirty="0">
              <a:latin typeface="Helvetica Neue"/>
              <a:ea typeface="Helvetica Neue"/>
              <a:cs typeface="Helvetica Neue"/>
              <a:sym typeface="Helvetica Neue"/>
            </a:endParaRPr>
          </a:p>
        </p:txBody>
      </p:sp>
    </p:spTree>
    <p:extLst>
      <p:ext uri="{BB962C8B-B14F-4D97-AF65-F5344CB8AC3E}">
        <p14:creationId xmlns:p14="http://schemas.microsoft.com/office/powerpoint/2010/main" val="3261916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3284121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baseline="0" dirty="0"/>
          </a:p>
        </p:txBody>
      </p:sp>
    </p:spTree>
    <p:extLst>
      <p:ext uri="{BB962C8B-B14F-4D97-AF65-F5344CB8AC3E}">
        <p14:creationId xmlns:p14="http://schemas.microsoft.com/office/powerpoint/2010/main" val="2233456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4" name="Shape 49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endParaRPr lang="nl-BE" sz="2200" b="0" i="0" u="none" strike="noStrike" cap="none" dirty="0">
              <a:latin typeface="Helvetica Neue"/>
              <a:ea typeface="Helvetica Neue"/>
              <a:cs typeface="Helvetica Neue"/>
              <a:sym typeface="Helvetica Neue"/>
            </a:endParaRPr>
          </a:p>
        </p:txBody>
      </p:sp>
    </p:spTree>
    <p:extLst>
      <p:ext uri="{BB962C8B-B14F-4D97-AF65-F5344CB8AC3E}">
        <p14:creationId xmlns:p14="http://schemas.microsoft.com/office/powerpoint/2010/main" val="2928457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6" name="Shape 53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endParaRPr lang="nl-BE" sz="2200" b="0" i="0" u="none" strike="noStrike" cap="none" dirty="0">
              <a:latin typeface="Helvetica Neue"/>
              <a:ea typeface="Helvetica Neue"/>
              <a:cs typeface="Helvetica Neue"/>
              <a:sym typeface="Helvetica Neue"/>
            </a:endParaRPr>
          </a:p>
        </p:txBody>
      </p:sp>
    </p:spTree>
    <p:extLst>
      <p:ext uri="{BB962C8B-B14F-4D97-AF65-F5344CB8AC3E}">
        <p14:creationId xmlns:p14="http://schemas.microsoft.com/office/powerpoint/2010/main" val="369420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6" name="Shape 53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endParaRPr lang="nl-BE" sz="2200" b="0" i="0" u="none" strike="noStrike" cap="none" dirty="0">
              <a:latin typeface="Helvetica Neue"/>
              <a:ea typeface="Helvetica Neue"/>
              <a:cs typeface="Helvetica Neue"/>
              <a:sym typeface="Helvetica Neue"/>
            </a:endParaRPr>
          </a:p>
        </p:txBody>
      </p:sp>
    </p:spTree>
    <p:extLst>
      <p:ext uri="{BB962C8B-B14F-4D97-AF65-F5344CB8AC3E}">
        <p14:creationId xmlns:p14="http://schemas.microsoft.com/office/powerpoint/2010/main" val="26258140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sp>
        <p:nvSpPr>
          <p:cNvPr id="54" name="Shape 54"/>
          <p:cNvSpPr/>
          <p:nvPr userDrawn="1"/>
        </p:nvSpPr>
        <p:spPr>
          <a:xfrm>
            <a:off x="3" y="0"/>
            <a:ext cx="11834738"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37"/>
                </a:moveTo>
                <a:lnTo>
                  <a:pt x="18835" y="0"/>
                </a:lnTo>
                <a:lnTo>
                  <a:pt x="21600" y="21600"/>
                </a:lnTo>
                <a:lnTo>
                  <a:pt x="33" y="21600"/>
                </a:lnTo>
                <a:lnTo>
                  <a:pt x="0" y="37"/>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56" name="image3.png"/>
          <p:cNvPicPr/>
          <p:nvPr/>
        </p:nvPicPr>
        <p:blipFill>
          <a:blip r:embed="rId2"/>
          <a:stretch>
            <a:fillRect/>
          </a:stretch>
        </p:blipFill>
        <p:spPr>
          <a:xfrm>
            <a:off x="861752" y="692695"/>
            <a:ext cx="2400001" cy="734484"/>
          </a:xfrm>
          <a:prstGeom prst="rect">
            <a:avLst/>
          </a:prstGeom>
          <a:ln w="12700">
            <a:miter lim="400000"/>
          </a:ln>
        </p:spPr>
      </p:pic>
      <p:sp>
        <p:nvSpPr>
          <p:cNvPr id="9" name="Subtitle 2"/>
          <p:cNvSpPr>
            <a:spLocks noGrp="1"/>
          </p:cNvSpPr>
          <p:nvPr>
            <p:ph type="subTitle" idx="1"/>
          </p:nvPr>
        </p:nvSpPr>
        <p:spPr>
          <a:xfrm>
            <a:off x="1266106" y="4509835"/>
            <a:ext cx="9150377"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Shape 7"/>
          <p:cNvSpPr>
            <a:spLocks noGrp="1"/>
          </p:cNvSpPr>
          <p:nvPr>
            <p:ph type="title"/>
          </p:nvPr>
        </p:nvSpPr>
        <p:spPr>
          <a:xfrm>
            <a:off x="1266108" y="1551753"/>
            <a:ext cx="9150377"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1751" y="5770202"/>
            <a:ext cx="1877572" cy="396241"/>
          </a:xfrm>
          <a:prstGeom prst="rect">
            <a:avLst/>
          </a:prstGeom>
        </p:spPr>
      </p:pic>
      <p:sp>
        <p:nvSpPr>
          <p:cNvPr id="16" name="TextBox 15"/>
          <p:cNvSpPr txBox="1"/>
          <p:nvPr userDrawn="1"/>
        </p:nvSpPr>
        <p:spPr>
          <a:xfrm>
            <a:off x="8112226" y="5889446"/>
            <a:ext cx="3936437"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1694350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815414" y="365129"/>
            <a:ext cx="3721630" cy="1325563"/>
          </a:xfrm>
          <a:prstGeom prst="rect">
            <a:avLst/>
          </a:prstGeom>
        </p:spPr>
        <p:txBody>
          <a:bodyPr vert="horz" lIns="91440" tIns="45720" rIns="91440" bIns="45720" rtlCol="0" anchor="t">
            <a:normAutofit/>
          </a:bodyPr>
          <a:lstStyle>
            <a:lvl1pPr>
              <a:defRPr sz="2400">
                <a:latin typeface="FlandersArtSans-Bold" panose="00000800000000000000" pitchFamily="2" charset="0"/>
              </a:defRPr>
            </a:lvl1pPr>
          </a:lstStyle>
          <a:p>
            <a:r>
              <a:rPr lang="en-US"/>
              <a:t>Click to edit Master title style</a:t>
            </a:r>
            <a:endParaRPr lang="nl-BE" dirty="0"/>
          </a:p>
        </p:txBody>
      </p:sp>
      <p:sp>
        <p:nvSpPr>
          <p:cNvPr id="7" name="Shape 40"/>
          <p:cNvSpPr>
            <a:spLocks noGrp="1"/>
          </p:cNvSpPr>
          <p:nvPr>
            <p:ph type="body" idx="1"/>
          </p:nvPr>
        </p:nvSpPr>
        <p:spPr>
          <a:xfrm>
            <a:off x="815414" y="5892602"/>
            <a:ext cx="3721630"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Edit Master text styles</a:t>
            </a:r>
          </a:p>
        </p:txBody>
      </p:sp>
      <p:sp>
        <p:nvSpPr>
          <p:cNvPr id="10" name="Content Placeholder 2"/>
          <p:cNvSpPr>
            <a:spLocks noGrp="1"/>
          </p:cNvSpPr>
          <p:nvPr>
            <p:ph sz="quarter" idx="10"/>
          </p:nvPr>
        </p:nvSpPr>
        <p:spPr>
          <a:xfrm>
            <a:off x="4729317" y="365126"/>
            <a:ext cx="6624484" cy="6109416"/>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2"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3"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48CA6BF2-CD52-4E22-92A5-09015AAF1997}" type="datetime1">
              <a:rPr lang="nl-BE" smtClean="0"/>
              <a:t>23/09/2019</a:t>
            </a:fld>
            <a:endParaRPr lang="nl-BE" dirty="0"/>
          </a:p>
        </p:txBody>
      </p:sp>
    </p:spTree>
    <p:extLst>
      <p:ext uri="{BB962C8B-B14F-4D97-AF65-F5344CB8AC3E}">
        <p14:creationId xmlns:p14="http://schemas.microsoft.com/office/powerpoint/2010/main" val="2941144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0" name="Shape 40"/>
          <p:cNvSpPr>
            <a:spLocks noGrp="1"/>
          </p:cNvSpPr>
          <p:nvPr>
            <p:ph type="body" idx="1"/>
          </p:nvPr>
        </p:nvSpPr>
        <p:spPr>
          <a:xfrm>
            <a:off x="1763045" y="5817249"/>
            <a:ext cx="8570660"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Edit Master text styles</a:t>
            </a:r>
          </a:p>
        </p:txBody>
      </p:sp>
      <p:sp>
        <p:nvSpPr>
          <p:cNvPr id="3" name="Picture Placeholder 2"/>
          <p:cNvSpPr>
            <a:spLocks noGrp="1"/>
          </p:cNvSpPr>
          <p:nvPr>
            <p:ph type="pic" sz="quarter" idx="10"/>
          </p:nvPr>
        </p:nvSpPr>
        <p:spPr>
          <a:xfrm>
            <a:off x="1763042" y="1499129"/>
            <a:ext cx="8570661" cy="4168466"/>
          </a:xfrm>
        </p:spPr>
        <p:txBody>
          <a:bodyPr/>
          <a:lstStyle>
            <a:lvl1pPr marL="0" indent="0">
              <a:buNone/>
              <a:defRPr>
                <a:latin typeface="FlandersArtSans-Regular" panose="00000500000000000000" pitchFamily="2" charset="0"/>
              </a:defRPr>
            </a:lvl1pPr>
          </a:lstStyle>
          <a:p>
            <a:r>
              <a:rPr lang="en-US"/>
              <a:t>Click icon to add picture</a:t>
            </a:r>
            <a:endParaRPr lang="nl-BE" dirty="0"/>
          </a:p>
        </p:txBody>
      </p:sp>
      <p:sp>
        <p:nvSpPr>
          <p:cNvPr id="11" name="Title Placeholder 7"/>
          <p:cNvSpPr>
            <a:spLocks noGrp="1"/>
          </p:cNvSpPr>
          <p:nvPr>
            <p:ph type="title"/>
          </p:nvPr>
        </p:nvSpPr>
        <p:spPr>
          <a:xfrm>
            <a:off x="838201" y="365126"/>
            <a:ext cx="10515600"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3"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D739D19C-E4BE-4634-8741-0D3278A69C8F}" type="datetime1">
              <a:rPr lang="nl-BE" smtClean="0"/>
              <a:t>23/09/2019</a:t>
            </a:fld>
            <a:endParaRPr lang="nl-BE" dirty="0"/>
          </a:p>
        </p:txBody>
      </p:sp>
    </p:spTree>
    <p:extLst>
      <p:ext uri="{BB962C8B-B14F-4D97-AF65-F5344CB8AC3E}">
        <p14:creationId xmlns:p14="http://schemas.microsoft.com/office/powerpoint/2010/main" val="20455951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09600" y="92077"/>
            <a:ext cx="10972800" cy="1508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4400" b="1" i="0" u="none" strike="noStrike" cap="none">
                <a:latin typeface="Arial"/>
                <a:ea typeface="Arial"/>
                <a:cs typeface="Arial"/>
                <a:sym typeface="Arial"/>
              </a:defRPr>
            </a:lvl1pPr>
            <a:lvl2pPr marL="0" marR="0" lvl="1" indent="0" algn="l" rtl="0">
              <a:spcBef>
                <a:spcPts val="0"/>
              </a:spcBef>
              <a:spcAft>
                <a:spcPts val="0"/>
              </a:spcAft>
              <a:buSzPts val="1400"/>
              <a:buNone/>
              <a:defRPr sz="4400" b="1" i="0" u="none" strike="noStrike" cap="none">
                <a:latin typeface="Arial"/>
                <a:ea typeface="Arial"/>
                <a:cs typeface="Arial"/>
                <a:sym typeface="Arial"/>
              </a:defRPr>
            </a:lvl2pPr>
            <a:lvl3pPr marL="0" marR="0" lvl="2" indent="0" algn="l" rtl="0">
              <a:spcBef>
                <a:spcPts val="0"/>
              </a:spcBef>
              <a:spcAft>
                <a:spcPts val="0"/>
              </a:spcAft>
              <a:buSzPts val="1400"/>
              <a:buNone/>
              <a:defRPr sz="4400" b="1" i="0" u="none" strike="noStrike" cap="none">
                <a:latin typeface="Arial"/>
                <a:ea typeface="Arial"/>
                <a:cs typeface="Arial"/>
                <a:sym typeface="Arial"/>
              </a:defRPr>
            </a:lvl3pPr>
            <a:lvl4pPr marL="0" marR="0" lvl="3" indent="0" algn="l" rtl="0">
              <a:spcBef>
                <a:spcPts val="0"/>
              </a:spcBef>
              <a:spcAft>
                <a:spcPts val="0"/>
              </a:spcAft>
              <a:buSzPts val="1400"/>
              <a:buNone/>
              <a:defRPr sz="4400" b="1" i="0" u="none" strike="noStrike" cap="none">
                <a:latin typeface="Arial"/>
                <a:ea typeface="Arial"/>
                <a:cs typeface="Arial"/>
                <a:sym typeface="Arial"/>
              </a:defRPr>
            </a:lvl4pPr>
            <a:lvl5pPr marL="0" marR="0" lvl="4" indent="0" algn="l" rtl="0">
              <a:spcBef>
                <a:spcPts val="0"/>
              </a:spcBef>
              <a:spcAft>
                <a:spcPts val="0"/>
              </a:spcAft>
              <a:buSzPts val="1400"/>
              <a:buNone/>
              <a:defRPr sz="4400" b="1" i="0" u="none" strike="noStrike" cap="none">
                <a:latin typeface="Arial"/>
                <a:ea typeface="Arial"/>
                <a:cs typeface="Arial"/>
                <a:sym typeface="Arial"/>
              </a:defRPr>
            </a:lvl5pPr>
            <a:lvl6pPr marL="0" marR="0" lvl="5" indent="0" algn="l" rtl="0">
              <a:spcBef>
                <a:spcPts val="0"/>
              </a:spcBef>
              <a:spcAft>
                <a:spcPts val="0"/>
              </a:spcAft>
              <a:buSzPts val="1400"/>
              <a:buNone/>
              <a:defRPr sz="4400" b="1" i="0" u="none" strike="noStrike" cap="none">
                <a:latin typeface="Arial"/>
                <a:ea typeface="Arial"/>
                <a:cs typeface="Arial"/>
                <a:sym typeface="Arial"/>
              </a:defRPr>
            </a:lvl6pPr>
            <a:lvl7pPr marL="0" marR="0" lvl="6" indent="0" algn="l" rtl="0">
              <a:spcBef>
                <a:spcPts val="0"/>
              </a:spcBef>
              <a:spcAft>
                <a:spcPts val="0"/>
              </a:spcAft>
              <a:buSzPts val="1400"/>
              <a:buNone/>
              <a:defRPr sz="4400" b="1" i="0" u="none" strike="noStrike" cap="none">
                <a:latin typeface="Arial"/>
                <a:ea typeface="Arial"/>
                <a:cs typeface="Arial"/>
                <a:sym typeface="Arial"/>
              </a:defRPr>
            </a:lvl7pPr>
            <a:lvl8pPr marL="0" marR="0" lvl="7" indent="0" algn="l" rtl="0">
              <a:spcBef>
                <a:spcPts val="0"/>
              </a:spcBef>
              <a:spcAft>
                <a:spcPts val="0"/>
              </a:spcAft>
              <a:buSzPts val="1400"/>
              <a:buNone/>
              <a:defRPr sz="4400" b="1" i="0" u="none" strike="noStrike" cap="none">
                <a:latin typeface="Arial"/>
                <a:ea typeface="Arial"/>
                <a:cs typeface="Arial"/>
                <a:sym typeface="Arial"/>
              </a:defRPr>
            </a:lvl8pPr>
            <a:lvl9pPr marL="0" marR="0" lvl="8" indent="0" algn="l" rtl="0">
              <a:spcBef>
                <a:spcPts val="0"/>
              </a:spcBef>
              <a:spcAft>
                <a:spcPts val="0"/>
              </a:spcAft>
              <a:buSzPts val="1400"/>
              <a:buNone/>
              <a:defRPr sz="4400" b="1" i="0" u="none" strike="noStrike" cap="none">
                <a:latin typeface="Arial"/>
                <a:ea typeface="Arial"/>
                <a:cs typeface="Arial"/>
                <a:sym typeface="Arial"/>
              </a:defRPr>
            </a:lvl9pPr>
          </a:lstStyle>
          <a:p>
            <a:endParaRPr lang="nl-BE" dirty="0"/>
          </a:p>
        </p:txBody>
      </p:sp>
      <p:sp>
        <p:nvSpPr>
          <p:cNvPr id="15" name="Shape 15"/>
          <p:cNvSpPr txBox="1">
            <a:spLocks noGrp="1"/>
          </p:cNvSpPr>
          <p:nvPr>
            <p:ph type="body" idx="1"/>
          </p:nvPr>
        </p:nvSpPr>
        <p:spPr>
          <a:xfrm>
            <a:off x="609600" y="1600200"/>
            <a:ext cx="10972800" cy="5257800"/>
          </a:xfrm>
          <a:prstGeom prst="rect">
            <a:avLst/>
          </a:prstGeom>
          <a:noFill/>
          <a:ln>
            <a:noFill/>
          </a:ln>
        </p:spPr>
        <p:txBody>
          <a:bodyPr spcFirstLastPara="1" wrap="square" lIns="91425" tIns="91425" rIns="91425" bIns="91425" anchor="t" anchorCtr="0"/>
          <a:lstStyle>
            <a:lvl1pPr marL="457200" marR="0" lvl="0" indent="-431800" algn="l" rtl="0">
              <a:spcBef>
                <a:spcPts val="700"/>
              </a:spcBef>
              <a:spcAft>
                <a:spcPts val="0"/>
              </a:spcAft>
              <a:buSzPts val="3200"/>
              <a:buFont typeface="Arial"/>
              <a:buChar char="•"/>
              <a:defRPr sz="3200" b="0" i="0" u="none" strike="noStrike" cap="none">
                <a:latin typeface="Arial"/>
                <a:ea typeface="Arial"/>
                <a:cs typeface="Arial"/>
                <a:sym typeface="Arial"/>
              </a:defRPr>
            </a:lvl1pPr>
            <a:lvl2pPr marL="914400" marR="0" lvl="1" indent="-431800" algn="l" rtl="0">
              <a:spcBef>
                <a:spcPts val="700"/>
              </a:spcBef>
              <a:spcAft>
                <a:spcPts val="0"/>
              </a:spcAft>
              <a:buSzPts val="3200"/>
              <a:buFont typeface="Arial"/>
              <a:buChar char="–"/>
              <a:defRPr sz="3200" b="0" i="0" u="none" strike="noStrike" cap="none">
                <a:latin typeface="Arial"/>
                <a:ea typeface="Arial"/>
                <a:cs typeface="Arial"/>
                <a:sym typeface="Arial"/>
              </a:defRPr>
            </a:lvl2pPr>
            <a:lvl3pPr marL="1371600" marR="0" lvl="2" indent="-431800" algn="l" rtl="0">
              <a:spcBef>
                <a:spcPts val="700"/>
              </a:spcBef>
              <a:spcAft>
                <a:spcPts val="0"/>
              </a:spcAft>
              <a:buSzPts val="3200"/>
              <a:buFont typeface="Arial"/>
              <a:buChar char="•"/>
              <a:defRPr sz="3200" b="0" i="0" u="none" strike="noStrike" cap="none">
                <a:latin typeface="Arial"/>
                <a:ea typeface="Arial"/>
                <a:cs typeface="Arial"/>
                <a:sym typeface="Arial"/>
              </a:defRPr>
            </a:lvl3pPr>
            <a:lvl4pPr marL="1828800" marR="0" lvl="3" indent="-431800" algn="l" rtl="0">
              <a:spcBef>
                <a:spcPts val="700"/>
              </a:spcBef>
              <a:spcAft>
                <a:spcPts val="0"/>
              </a:spcAft>
              <a:buSzPts val="3200"/>
              <a:buFont typeface="Arial"/>
              <a:buChar char="–"/>
              <a:defRPr sz="3200" b="0" i="0" u="none" strike="noStrike" cap="none">
                <a:latin typeface="Arial"/>
                <a:ea typeface="Arial"/>
                <a:cs typeface="Arial"/>
                <a:sym typeface="Arial"/>
              </a:defRPr>
            </a:lvl4pPr>
            <a:lvl5pPr marL="2286000" marR="0" lvl="4" indent="-431800" algn="l" rtl="0">
              <a:spcBef>
                <a:spcPts val="700"/>
              </a:spcBef>
              <a:spcAft>
                <a:spcPts val="0"/>
              </a:spcAft>
              <a:buSzPts val="3200"/>
              <a:buFont typeface="Arial"/>
              <a:buChar char="»"/>
              <a:defRPr sz="3200" b="0" i="0" u="none" strike="noStrike" cap="none">
                <a:latin typeface="Arial"/>
                <a:ea typeface="Arial"/>
                <a:cs typeface="Arial"/>
                <a:sym typeface="Arial"/>
              </a:defRPr>
            </a:lvl5pPr>
            <a:lvl6pPr marL="2743200" marR="0" lvl="5" indent="-431800" algn="l" rtl="0">
              <a:spcBef>
                <a:spcPts val="700"/>
              </a:spcBef>
              <a:spcAft>
                <a:spcPts val="0"/>
              </a:spcAft>
              <a:buSzPts val="3200"/>
              <a:buFont typeface="Arial"/>
              <a:buChar char="•"/>
              <a:defRPr sz="3200" b="0" i="0" u="none" strike="noStrike" cap="none">
                <a:latin typeface="Arial"/>
                <a:ea typeface="Arial"/>
                <a:cs typeface="Arial"/>
                <a:sym typeface="Arial"/>
              </a:defRPr>
            </a:lvl6pPr>
            <a:lvl7pPr marL="3200400" marR="0" lvl="6" indent="-431800" algn="l" rtl="0">
              <a:spcBef>
                <a:spcPts val="700"/>
              </a:spcBef>
              <a:spcAft>
                <a:spcPts val="0"/>
              </a:spcAft>
              <a:buSzPts val="3200"/>
              <a:buFont typeface="Arial"/>
              <a:buChar char="•"/>
              <a:defRPr sz="3200" b="0" i="0" u="none" strike="noStrike" cap="none">
                <a:latin typeface="Arial"/>
                <a:ea typeface="Arial"/>
                <a:cs typeface="Arial"/>
                <a:sym typeface="Arial"/>
              </a:defRPr>
            </a:lvl7pPr>
            <a:lvl8pPr marL="3657600" marR="0" lvl="7" indent="-431800" algn="l" rtl="0">
              <a:spcBef>
                <a:spcPts val="700"/>
              </a:spcBef>
              <a:spcAft>
                <a:spcPts val="0"/>
              </a:spcAft>
              <a:buSzPts val="3200"/>
              <a:buFont typeface="Arial"/>
              <a:buChar char="•"/>
              <a:defRPr sz="3200" b="0" i="0" u="none" strike="noStrike" cap="none">
                <a:latin typeface="Arial"/>
                <a:ea typeface="Arial"/>
                <a:cs typeface="Arial"/>
                <a:sym typeface="Arial"/>
              </a:defRPr>
            </a:lvl8pPr>
            <a:lvl9pPr marL="4114800" marR="0" lvl="8" indent="-431800" algn="l" rtl="0">
              <a:spcBef>
                <a:spcPts val="700"/>
              </a:spcBef>
              <a:spcAft>
                <a:spcPts val="0"/>
              </a:spcAft>
              <a:buSzPts val="3200"/>
              <a:buFont typeface="Arial"/>
              <a:buChar char="•"/>
              <a:defRPr sz="3200" b="0" i="0" u="none" strike="noStrike" cap="none">
                <a:latin typeface="Arial"/>
                <a:ea typeface="Arial"/>
                <a:cs typeface="Arial"/>
                <a:sym typeface="Arial"/>
              </a:defRPr>
            </a:lvl9pPr>
          </a:lstStyle>
          <a:p>
            <a:endParaRPr lang="nl-BE" dirty="0"/>
          </a:p>
        </p:txBody>
      </p:sp>
      <p:sp>
        <p:nvSpPr>
          <p:cNvPr id="16" name="Shape 16"/>
          <p:cNvSpPr txBox="1">
            <a:spLocks noGrp="1"/>
          </p:cNvSpPr>
          <p:nvPr>
            <p:ph type="sldNum" idx="12"/>
          </p:nvPr>
        </p:nvSpPr>
        <p:spPr>
          <a:xfrm>
            <a:off x="8737600" y="6356350"/>
            <a:ext cx="2844800" cy="370840"/>
          </a:xfrm>
          <a:prstGeom prst="rect">
            <a:avLst/>
          </a:prstGeom>
          <a:noFill/>
          <a:ln>
            <a:noFill/>
          </a:ln>
        </p:spPr>
        <p:txBody>
          <a:bodyPr spcFirstLastPara="1" wrap="square" lIns="45700" tIns="45700" rIns="45700" bIns="45700" anchor="t" anchorCtr="0">
            <a:noAutofit/>
          </a:bodyPr>
          <a:lstStyle>
            <a:lvl1pPr marL="0" marR="0" lvl="0" indent="0" algn="l" rtl="0">
              <a:spcBef>
                <a:spcPts val="0"/>
              </a:spcBef>
              <a:buNone/>
              <a:defRPr sz="1800">
                <a:latin typeface="Arial"/>
                <a:ea typeface="Arial"/>
                <a:cs typeface="Arial"/>
                <a:sym typeface="Arial"/>
              </a:defRPr>
            </a:lvl1pPr>
            <a:lvl2pPr marL="0" marR="0" lvl="1" indent="0" algn="l" rtl="0">
              <a:spcBef>
                <a:spcPts val="0"/>
              </a:spcBef>
              <a:buNone/>
              <a:defRPr sz="1800">
                <a:latin typeface="Arial"/>
                <a:ea typeface="Arial"/>
                <a:cs typeface="Arial"/>
                <a:sym typeface="Arial"/>
              </a:defRPr>
            </a:lvl2pPr>
            <a:lvl3pPr marL="0" marR="0" lvl="2" indent="0" algn="l" rtl="0">
              <a:spcBef>
                <a:spcPts val="0"/>
              </a:spcBef>
              <a:buNone/>
              <a:defRPr sz="1800">
                <a:latin typeface="Arial"/>
                <a:ea typeface="Arial"/>
                <a:cs typeface="Arial"/>
                <a:sym typeface="Arial"/>
              </a:defRPr>
            </a:lvl3pPr>
            <a:lvl4pPr marL="0" marR="0" lvl="3" indent="0" algn="l" rtl="0">
              <a:spcBef>
                <a:spcPts val="0"/>
              </a:spcBef>
              <a:buNone/>
              <a:defRPr sz="1800">
                <a:latin typeface="Arial"/>
                <a:ea typeface="Arial"/>
                <a:cs typeface="Arial"/>
                <a:sym typeface="Arial"/>
              </a:defRPr>
            </a:lvl4pPr>
            <a:lvl5pPr marL="0" marR="0" lvl="4" indent="0" algn="l" rtl="0">
              <a:spcBef>
                <a:spcPts val="0"/>
              </a:spcBef>
              <a:buNone/>
              <a:defRPr sz="1800">
                <a:latin typeface="Arial"/>
                <a:ea typeface="Arial"/>
                <a:cs typeface="Arial"/>
                <a:sym typeface="Arial"/>
              </a:defRPr>
            </a:lvl5pPr>
            <a:lvl6pPr marL="0" marR="0" lvl="5" indent="0" algn="l" rtl="0">
              <a:spcBef>
                <a:spcPts val="0"/>
              </a:spcBef>
              <a:buNone/>
              <a:defRPr sz="1800">
                <a:latin typeface="Arial"/>
                <a:ea typeface="Arial"/>
                <a:cs typeface="Arial"/>
                <a:sym typeface="Arial"/>
              </a:defRPr>
            </a:lvl6pPr>
            <a:lvl7pPr marL="0" marR="0" lvl="6" indent="0" algn="l" rtl="0">
              <a:spcBef>
                <a:spcPts val="0"/>
              </a:spcBef>
              <a:buNone/>
              <a:defRPr sz="1800">
                <a:latin typeface="Arial"/>
                <a:ea typeface="Arial"/>
                <a:cs typeface="Arial"/>
                <a:sym typeface="Arial"/>
              </a:defRPr>
            </a:lvl7pPr>
            <a:lvl8pPr marL="0" marR="0" lvl="7" indent="0" algn="l" rtl="0">
              <a:spcBef>
                <a:spcPts val="0"/>
              </a:spcBef>
              <a:buNone/>
              <a:defRPr sz="1800">
                <a:latin typeface="Arial"/>
                <a:ea typeface="Arial"/>
                <a:cs typeface="Arial"/>
                <a:sym typeface="Arial"/>
              </a:defRPr>
            </a:lvl8pPr>
            <a:lvl9pPr marL="0" marR="0" lvl="8" indent="0" algn="l" rtl="0">
              <a:spcBef>
                <a:spcPts val="0"/>
              </a:spcBef>
              <a:buNone/>
              <a:defRPr sz="1800">
                <a:latin typeface="Arial"/>
                <a:ea typeface="Arial"/>
                <a:cs typeface="Arial"/>
                <a:sym typeface="Arial"/>
              </a:defRPr>
            </a:lvl9pPr>
          </a:lstStyle>
          <a:p>
            <a:fld id="{00000000-1234-1234-1234-123412341234}" type="slidenum">
              <a:rPr lang="nl-BE" smtClean="0"/>
              <a:pPr/>
              <a:t>‹#›</a:t>
            </a:fld>
            <a:endParaRPr lang="nl-BE" dirty="0"/>
          </a:p>
        </p:txBody>
      </p:sp>
    </p:spTree>
    <p:extLst>
      <p:ext uri="{BB962C8B-B14F-4D97-AF65-F5344CB8AC3E}">
        <p14:creationId xmlns:p14="http://schemas.microsoft.com/office/powerpoint/2010/main" val="4191015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10"/>
        <p:cNvGrpSpPr/>
        <p:nvPr/>
      </p:nvGrpSpPr>
      <p:grpSpPr>
        <a:xfrm>
          <a:off x="0" y="0"/>
          <a:ext cx="0" cy="0"/>
          <a:chOff x="0" y="0"/>
          <a:chExt cx="0" cy="0"/>
        </a:xfrm>
      </p:grpSpPr>
      <p:sp>
        <p:nvSpPr>
          <p:cNvPr id="211" name="Google Shape;211;p34"/>
          <p:cNvSpPr txBox="1">
            <a:spLocks noGrp="1"/>
          </p:cNvSpPr>
          <p:nvPr>
            <p:ph type="ctrTitle"/>
          </p:nvPr>
        </p:nvSpPr>
        <p:spPr>
          <a:xfrm>
            <a:off x="1524000" y="1122363"/>
            <a:ext cx="9144000" cy="2387600"/>
          </a:xfrm>
          <a:prstGeom prst="rect">
            <a:avLst/>
          </a:prstGeom>
          <a:noFill/>
          <a:ln>
            <a:noFill/>
          </a:ln>
        </p:spPr>
        <p:txBody>
          <a:bodyPr spcFirstLastPara="1" wrap="square" lIns="0" tIns="0" rIns="0" bIns="0" anchor="b" anchorCtr="0">
            <a:noAutofit/>
          </a:bodyPr>
          <a:lstStyle>
            <a:lvl1pPr lvl="0" algn="ctr" rtl="0">
              <a:lnSpc>
                <a:spcPct val="63333"/>
              </a:lnSpc>
              <a:spcBef>
                <a:spcPts val="0"/>
              </a:spcBef>
              <a:spcAft>
                <a:spcPts val="0"/>
              </a:spcAft>
              <a:buClr>
                <a:schemeClr val="dk1"/>
              </a:buClr>
              <a:buSzPts val="4500"/>
              <a:buFont typeface="Arial"/>
              <a:buNone/>
              <a:defRPr sz="6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12" name="Google Shape;212;p34"/>
          <p:cNvSpPr txBox="1">
            <a:spLocks noGrp="1"/>
          </p:cNvSpPr>
          <p:nvPr>
            <p:ph type="subTitle" idx="1"/>
          </p:nvPr>
        </p:nvSpPr>
        <p:spPr>
          <a:xfrm>
            <a:off x="1524000" y="3602037"/>
            <a:ext cx="9144000" cy="1655600"/>
          </a:xfrm>
          <a:prstGeom prst="rect">
            <a:avLst/>
          </a:prstGeom>
          <a:noFill/>
          <a:ln>
            <a:noFill/>
          </a:ln>
        </p:spPr>
        <p:txBody>
          <a:bodyPr spcFirstLastPara="1" wrap="square" lIns="0" tIns="0" rIns="0" bIns="34275" anchor="t" anchorCtr="0">
            <a:noAutofit/>
          </a:bodyPr>
          <a:lstStyle>
            <a:lvl1pPr lvl="0" algn="ctr" rtl="0">
              <a:lnSpc>
                <a:spcPct val="90000"/>
              </a:lnSpc>
              <a:spcBef>
                <a:spcPts val="267"/>
              </a:spcBef>
              <a:spcAft>
                <a:spcPts val="0"/>
              </a:spcAft>
              <a:buClr>
                <a:schemeClr val="dk1"/>
              </a:buClr>
              <a:buSzPts val="1600"/>
              <a:buFont typeface="Arial"/>
              <a:buNone/>
              <a:defRPr sz="2400"/>
            </a:lvl1pPr>
            <a:lvl2pPr lvl="1" algn="ctr" rtl="0">
              <a:lnSpc>
                <a:spcPct val="90000"/>
              </a:lnSpc>
              <a:spcBef>
                <a:spcPts val="267"/>
              </a:spcBef>
              <a:spcAft>
                <a:spcPts val="0"/>
              </a:spcAft>
              <a:buClr>
                <a:srgbClr val="7F7F7F"/>
              </a:buClr>
              <a:buSzPts val="1100"/>
              <a:buFont typeface="Arial"/>
              <a:buNone/>
              <a:defRPr sz="2000"/>
            </a:lvl2pPr>
            <a:lvl3pPr lvl="2" algn="ctr" rtl="0">
              <a:lnSpc>
                <a:spcPct val="90000"/>
              </a:lnSpc>
              <a:spcBef>
                <a:spcPts val="267"/>
              </a:spcBef>
              <a:spcAft>
                <a:spcPts val="0"/>
              </a:spcAft>
              <a:buClr>
                <a:schemeClr val="dk1"/>
              </a:buClr>
              <a:buSzPts val="1200"/>
              <a:buFont typeface="Arial"/>
              <a:buNone/>
              <a:defRPr sz="1867"/>
            </a:lvl3pPr>
            <a:lvl4pPr lvl="3" algn="ctr" rtl="0">
              <a:lnSpc>
                <a:spcPct val="90000"/>
              </a:lnSpc>
              <a:spcBef>
                <a:spcPts val="267"/>
              </a:spcBef>
              <a:spcAft>
                <a:spcPts val="0"/>
              </a:spcAft>
              <a:buClr>
                <a:schemeClr val="dk1"/>
              </a:buClr>
              <a:buSzPts val="900"/>
              <a:buFont typeface="Arial"/>
              <a:buNone/>
              <a:defRPr sz="1600"/>
            </a:lvl4pPr>
            <a:lvl5pPr lvl="4" algn="ctr" rtl="0">
              <a:lnSpc>
                <a:spcPct val="90000"/>
              </a:lnSpc>
              <a:spcBef>
                <a:spcPts val="267"/>
              </a:spcBef>
              <a:spcAft>
                <a:spcPts val="0"/>
              </a:spcAft>
              <a:buClr>
                <a:schemeClr val="dk1"/>
              </a:buClr>
              <a:buSzPts val="1100"/>
              <a:buFont typeface="Arial"/>
              <a:buNone/>
              <a:defRPr sz="1600"/>
            </a:lvl5pPr>
            <a:lvl6pPr lvl="5" algn="ctr" rtl="0">
              <a:lnSpc>
                <a:spcPct val="90000"/>
              </a:lnSpc>
              <a:spcBef>
                <a:spcPts val="533"/>
              </a:spcBef>
              <a:spcAft>
                <a:spcPts val="0"/>
              </a:spcAft>
              <a:buClr>
                <a:schemeClr val="dk1"/>
              </a:buClr>
              <a:buSzPts val="1200"/>
              <a:buNone/>
              <a:defRPr sz="1600"/>
            </a:lvl6pPr>
            <a:lvl7pPr lvl="6" algn="ctr" rtl="0">
              <a:lnSpc>
                <a:spcPct val="90000"/>
              </a:lnSpc>
              <a:spcBef>
                <a:spcPts val="533"/>
              </a:spcBef>
              <a:spcAft>
                <a:spcPts val="0"/>
              </a:spcAft>
              <a:buClr>
                <a:schemeClr val="dk1"/>
              </a:buClr>
              <a:buSzPts val="1200"/>
              <a:buNone/>
              <a:defRPr sz="1600"/>
            </a:lvl7pPr>
            <a:lvl8pPr lvl="7" algn="ctr" rtl="0">
              <a:lnSpc>
                <a:spcPct val="90000"/>
              </a:lnSpc>
              <a:spcBef>
                <a:spcPts val="533"/>
              </a:spcBef>
              <a:spcAft>
                <a:spcPts val="0"/>
              </a:spcAft>
              <a:buClr>
                <a:schemeClr val="dk1"/>
              </a:buClr>
              <a:buSzPts val="1200"/>
              <a:buNone/>
              <a:defRPr sz="1600"/>
            </a:lvl8pPr>
            <a:lvl9pPr lvl="8" algn="ctr" rtl="0">
              <a:lnSpc>
                <a:spcPct val="90000"/>
              </a:lnSpc>
              <a:spcBef>
                <a:spcPts val="533"/>
              </a:spcBef>
              <a:spcAft>
                <a:spcPts val="0"/>
              </a:spcAft>
              <a:buClr>
                <a:schemeClr val="dk1"/>
              </a:buClr>
              <a:buSzPts val="1200"/>
              <a:buNone/>
              <a:defRPr sz="1600"/>
            </a:lvl9pPr>
          </a:lstStyle>
          <a:p>
            <a:endParaRPr/>
          </a:p>
        </p:txBody>
      </p:sp>
      <p:sp>
        <p:nvSpPr>
          <p:cNvPr id="213" name="Google Shape;213;p34"/>
          <p:cNvSpPr txBox="1">
            <a:spLocks noGrp="1"/>
          </p:cNvSpPr>
          <p:nvPr>
            <p:ph type="dt" idx="10"/>
          </p:nvPr>
        </p:nvSpPr>
        <p:spPr>
          <a:xfrm>
            <a:off x="4067833" y="6336000"/>
            <a:ext cx="1200000" cy="36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4" name="Google Shape;214;p34"/>
          <p:cNvSpPr txBox="1">
            <a:spLocks noGrp="1"/>
          </p:cNvSpPr>
          <p:nvPr>
            <p:ph type="ftr" idx="11"/>
          </p:nvPr>
        </p:nvSpPr>
        <p:spPr>
          <a:xfrm>
            <a:off x="5324524" y="6336000"/>
            <a:ext cx="2520000" cy="3600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5" name="Google Shape;215;p34"/>
          <p:cNvSpPr txBox="1">
            <a:spLocks noGrp="1"/>
          </p:cNvSpPr>
          <p:nvPr>
            <p:ph type="sldNum" idx="12"/>
          </p:nvPr>
        </p:nvSpPr>
        <p:spPr>
          <a:xfrm>
            <a:off x="7926148" y="6336000"/>
            <a:ext cx="720000" cy="3600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18001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8" name="Google Shape;18;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98204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23520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616779" y="-21306"/>
            <a:ext cx="8575221" cy="5555400"/>
          </a:xfrm>
          <a:prstGeom prst="rect">
            <a:avLst/>
          </a:prstGeom>
        </p:spPr>
      </p:pic>
      <p:sp>
        <p:nvSpPr>
          <p:cNvPr id="15" name="Shape 108"/>
          <p:cNvSpPr/>
          <p:nvPr userDrawn="1"/>
        </p:nvSpPr>
        <p:spPr>
          <a:xfrm>
            <a:off x="2" y="-21306"/>
            <a:ext cx="8445500" cy="6879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6" name="image3.png"/>
          <p:cNvPicPr/>
          <p:nvPr userDrawn="1"/>
        </p:nvPicPr>
        <p:blipFill rotWithShape="1">
          <a:blip r:embed="rId3" cstate="print">
            <a:extLst>
              <a:ext uri="{28A0092B-C50C-407E-A947-70E740481C1C}">
                <a14:useLocalDpi xmlns:a14="http://schemas.microsoft.com/office/drawing/2010/main"/>
              </a:ext>
            </a:extLst>
          </a:blip>
          <a:srcRect l="5327"/>
          <a:stretch/>
        </p:blipFill>
        <p:spPr>
          <a:xfrm>
            <a:off x="861751" y="692695"/>
            <a:ext cx="1951265" cy="734484"/>
          </a:xfrm>
          <a:prstGeom prst="rect">
            <a:avLst/>
          </a:prstGeom>
          <a:ln w="12700">
            <a:miter lim="400000"/>
          </a:ln>
        </p:spPr>
      </p:pic>
      <p:sp>
        <p:nvSpPr>
          <p:cNvPr id="10" name="Subtitle 2"/>
          <p:cNvSpPr>
            <a:spLocks noGrp="1"/>
          </p:cNvSpPr>
          <p:nvPr>
            <p:ph type="subTitle" idx="1"/>
          </p:nvPr>
        </p:nvSpPr>
        <p:spPr>
          <a:xfrm>
            <a:off x="1266108" y="4509835"/>
            <a:ext cx="6270054"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Shape 7"/>
          <p:cNvSpPr>
            <a:spLocks noGrp="1"/>
          </p:cNvSpPr>
          <p:nvPr>
            <p:ph type="title"/>
          </p:nvPr>
        </p:nvSpPr>
        <p:spPr>
          <a:xfrm>
            <a:off x="1266106" y="1551753"/>
            <a:ext cx="5213937"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1751" y="5770202"/>
            <a:ext cx="1538549" cy="396241"/>
          </a:xfrm>
          <a:prstGeom prst="rect">
            <a:avLst/>
          </a:prstGeom>
        </p:spPr>
      </p:pic>
      <p:sp>
        <p:nvSpPr>
          <p:cNvPr id="17" name="TextBox 16"/>
          <p:cNvSpPr txBox="1"/>
          <p:nvPr userDrawn="1"/>
        </p:nvSpPr>
        <p:spPr>
          <a:xfrm>
            <a:off x="8112226" y="5913939"/>
            <a:ext cx="3936437"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40792337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31372" y="1"/>
            <a:ext cx="11760628" cy="5622356"/>
          </a:xfrm>
          <a:prstGeom prst="rect">
            <a:avLst/>
          </a:prstGeom>
          <a:noFill/>
        </p:spPr>
      </p:pic>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1751" y="5770202"/>
            <a:ext cx="1877572" cy="396241"/>
          </a:xfrm>
          <a:prstGeom prst="rect">
            <a:avLst/>
          </a:prstGeom>
        </p:spPr>
      </p:pic>
      <p:sp>
        <p:nvSpPr>
          <p:cNvPr id="12" name="Shape 7"/>
          <p:cNvSpPr>
            <a:spLocks noGrp="1"/>
          </p:cNvSpPr>
          <p:nvPr>
            <p:ph type="title"/>
          </p:nvPr>
        </p:nvSpPr>
        <p:spPr>
          <a:xfrm>
            <a:off x="1266107" y="1551753"/>
            <a:ext cx="9144000" cy="2794621"/>
          </a:xfrm>
          <a:prstGeom prst="rect">
            <a:avLst/>
          </a:prstGeom>
          <a:noFill/>
        </p:spPr>
        <p:txBody>
          <a:bodyPr anchor="b"/>
          <a:lstStyle>
            <a:lvl1pPr algn="l">
              <a:defRPr sz="3600">
                <a:solidFill>
                  <a:schemeClr val="accent1"/>
                </a:solidFill>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13" name="Shape 2"/>
          <p:cNvSpPr/>
          <p:nvPr userDrawn="1"/>
        </p:nvSpPr>
        <p:spPr>
          <a:xfrm>
            <a:off x="1" y="0"/>
            <a:ext cx="431371"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4" name="Picture 3"/>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61749" y="687274"/>
            <a:ext cx="2400000" cy="701014"/>
          </a:xfrm>
          <a:prstGeom prst="rect">
            <a:avLst/>
          </a:prstGeom>
        </p:spPr>
      </p:pic>
      <p:sp>
        <p:nvSpPr>
          <p:cNvPr id="14" name="TextBox 13"/>
          <p:cNvSpPr txBox="1"/>
          <p:nvPr userDrawn="1"/>
        </p:nvSpPr>
        <p:spPr>
          <a:xfrm>
            <a:off x="8112226" y="5889446"/>
            <a:ext cx="3936437"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
        <p:nvSpPr>
          <p:cNvPr id="11" name="Subtitle 2"/>
          <p:cNvSpPr>
            <a:spLocks noGrp="1"/>
          </p:cNvSpPr>
          <p:nvPr>
            <p:ph type="subTitle" idx="1"/>
          </p:nvPr>
        </p:nvSpPr>
        <p:spPr>
          <a:xfrm>
            <a:off x="1266108" y="4509835"/>
            <a:ext cx="9144001" cy="948859"/>
          </a:xfrm>
          <a:noFill/>
        </p:spPr>
        <p:txBody>
          <a:bodyPr/>
          <a:lstStyle>
            <a:lvl1pPr marL="0" indent="0" algn="l">
              <a:buNone/>
              <a:defRPr sz="2400">
                <a:solidFill>
                  <a:schemeClr val="bg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934539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ussentitel">
    <p:spTree>
      <p:nvGrpSpPr>
        <p:cNvPr id="1" name=""/>
        <p:cNvGrpSpPr/>
        <p:nvPr/>
      </p:nvGrpSpPr>
      <p:grpSpPr>
        <a:xfrm>
          <a:off x="0" y="0"/>
          <a:ext cx="0" cy="0"/>
          <a:chOff x="0" y="0"/>
          <a:chExt cx="0" cy="0"/>
        </a:xfrm>
      </p:grpSpPr>
      <p:sp>
        <p:nvSpPr>
          <p:cNvPr id="7" name="Shape 7"/>
          <p:cNvSpPr>
            <a:spLocks noGrp="1"/>
          </p:cNvSpPr>
          <p:nvPr>
            <p:ph type="title"/>
          </p:nvPr>
        </p:nvSpPr>
        <p:spPr>
          <a:xfrm>
            <a:off x="1199458" y="2002535"/>
            <a:ext cx="103632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4" name="Subtitle 2"/>
          <p:cNvSpPr>
            <a:spLocks noGrp="1"/>
          </p:cNvSpPr>
          <p:nvPr>
            <p:ph type="subTitle" idx="1"/>
          </p:nvPr>
        </p:nvSpPr>
        <p:spPr>
          <a:xfrm>
            <a:off x="2418656" y="4941168"/>
            <a:ext cx="91440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218464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cstate="print">
            <a:extLst>
              <a:ext uri="{28A0092B-C50C-407E-A947-70E740481C1C}">
                <a14:useLocalDpi xmlns:a14="http://schemas.microsoft.com/office/drawing/2010/main"/>
              </a:ext>
            </a:extLst>
          </a:blip>
          <a:srcRect/>
          <a:stretch>
            <a:fillRect/>
          </a:stretch>
        </p:blipFill>
        <p:spPr>
          <a:xfrm>
            <a:off x="431370" y="-1"/>
            <a:ext cx="11760630" cy="6858001"/>
          </a:xfrm>
          <a:prstGeom prst="rect">
            <a:avLst/>
          </a:prstGeom>
          <a:ln w="12700">
            <a:miter lim="400000"/>
          </a:ln>
        </p:spPr>
      </p:pic>
      <p:sp>
        <p:nvSpPr>
          <p:cNvPr id="5" name="Subtitle 2"/>
          <p:cNvSpPr>
            <a:spLocks noGrp="1"/>
          </p:cNvSpPr>
          <p:nvPr>
            <p:ph type="subTitle" idx="1"/>
          </p:nvPr>
        </p:nvSpPr>
        <p:spPr>
          <a:xfrm>
            <a:off x="2418656" y="4941168"/>
            <a:ext cx="91440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hape 7"/>
          <p:cNvSpPr>
            <a:spLocks noGrp="1"/>
          </p:cNvSpPr>
          <p:nvPr>
            <p:ph type="title"/>
          </p:nvPr>
        </p:nvSpPr>
        <p:spPr>
          <a:xfrm>
            <a:off x="1199458" y="2002535"/>
            <a:ext cx="103632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Tree>
    <p:extLst>
      <p:ext uri="{BB962C8B-B14F-4D97-AF65-F5344CB8AC3E}">
        <p14:creationId xmlns:p14="http://schemas.microsoft.com/office/powerpoint/2010/main" val="1831612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838201" y="365126"/>
            <a:ext cx="10515600"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1"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2"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3"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79399167-FE2E-401C-9FAB-4732749FC8D2}" type="datetime1">
              <a:rPr lang="nl-BE" smtClean="0"/>
              <a:t>23/09/2019</a:t>
            </a:fld>
            <a:endParaRPr lang="nl-BE" dirty="0"/>
          </a:p>
        </p:txBody>
      </p:sp>
    </p:spTree>
    <p:extLst>
      <p:ext uri="{BB962C8B-B14F-4D97-AF65-F5344CB8AC3E}">
        <p14:creationId xmlns:p14="http://schemas.microsoft.com/office/powerpoint/2010/main" val="350140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dubbele Inhoud">
    <p:spTree>
      <p:nvGrpSpPr>
        <p:cNvPr id="1" name=""/>
        <p:cNvGrpSpPr/>
        <p:nvPr/>
      </p:nvGrpSpPr>
      <p:grpSpPr>
        <a:xfrm>
          <a:off x="0" y="0"/>
          <a:ext cx="0" cy="0"/>
          <a:chOff x="0" y="0"/>
          <a:chExt cx="0" cy="0"/>
        </a:xfrm>
      </p:grpSpPr>
      <p:sp>
        <p:nvSpPr>
          <p:cNvPr id="9" name="Content Placeholder 2"/>
          <p:cNvSpPr>
            <a:spLocks noGrp="1"/>
          </p:cNvSpPr>
          <p:nvPr>
            <p:ph sz="quarter" idx="10"/>
          </p:nvPr>
        </p:nvSpPr>
        <p:spPr>
          <a:xfrm>
            <a:off x="838201" y="1482215"/>
            <a:ext cx="5149646"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1" name="Title Placeholder 7"/>
          <p:cNvSpPr>
            <a:spLocks noGrp="1"/>
          </p:cNvSpPr>
          <p:nvPr>
            <p:ph type="title"/>
          </p:nvPr>
        </p:nvSpPr>
        <p:spPr>
          <a:xfrm>
            <a:off x="838201" y="365126"/>
            <a:ext cx="10515600"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3"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0E691B98-7880-4930-A17E-436C236C694A}" type="datetime1">
              <a:rPr lang="nl-BE" smtClean="0"/>
              <a:t>23/09/2019</a:t>
            </a:fld>
            <a:endParaRPr lang="nl-BE" dirty="0"/>
          </a:p>
        </p:txBody>
      </p:sp>
      <p:sp>
        <p:nvSpPr>
          <p:cNvPr id="18" name="Content Placeholder 2"/>
          <p:cNvSpPr>
            <a:spLocks noGrp="1"/>
          </p:cNvSpPr>
          <p:nvPr>
            <p:ph sz="quarter" idx="11"/>
          </p:nvPr>
        </p:nvSpPr>
        <p:spPr>
          <a:xfrm>
            <a:off x="6204155" y="1482215"/>
            <a:ext cx="5149646"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Tree>
    <p:extLst>
      <p:ext uri="{BB962C8B-B14F-4D97-AF65-F5344CB8AC3E}">
        <p14:creationId xmlns:p14="http://schemas.microsoft.com/office/powerpoint/2010/main" val="3892054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kel Titel">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838201" y="365126"/>
            <a:ext cx="10515600"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1"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2"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BC816C05-4076-4B00-B929-65EE2153E35C}" type="datetime1">
              <a:rPr lang="nl-BE" smtClean="0"/>
              <a:t>23/09/2019</a:t>
            </a:fld>
            <a:endParaRPr lang="nl-BE" dirty="0"/>
          </a:p>
        </p:txBody>
      </p:sp>
    </p:spTree>
    <p:extLst>
      <p:ext uri="{BB962C8B-B14F-4D97-AF65-F5344CB8AC3E}">
        <p14:creationId xmlns:p14="http://schemas.microsoft.com/office/powerpoint/2010/main" val="281446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9"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0"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CE4E33C0-43DC-4AB9-AFAB-31D7544B7A0D}" type="datetime1">
              <a:rPr lang="nl-BE" smtClean="0"/>
              <a:t>23/09/2019</a:t>
            </a:fld>
            <a:endParaRPr lang="nl-BE" dirty="0"/>
          </a:p>
        </p:txBody>
      </p:sp>
    </p:spTree>
    <p:extLst>
      <p:ext uri="{BB962C8B-B14F-4D97-AF65-F5344CB8AC3E}">
        <p14:creationId xmlns:p14="http://schemas.microsoft.com/office/powerpoint/2010/main" val="1194311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1" y="1482215"/>
            <a:ext cx="10515600" cy="4992328"/>
          </a:xfrm>
          <a:prstGeom prst="rect">
            <a:avLst/>
          </a:prstGeom>
        </p:spPr>
        <p:txBody>
          <a:bodyPr vert="horz" lIns="91440" tIns="45720" rIns="91440" bIns="45720" rtlCol="0">
            <a:normAutofit/>
          </a:body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7" name="Shape 2"/>
          <p:cNvSpPr/>
          <p:nvPr userDrawn="1"/>
        </p:nvSpPr>
        <p:spPr>
          <a:xfrm>
            <a:off x="1" y="0"/>
            <a:ext cx="431371"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sp>
        <p:nvSpPr>
          <p:cNvPr id="8" name="Title Placeholder 7"/>
          <p:cNvSpPr>
            <a:spLocks noGrp="1"/>
          </p:cNvSpPr>
          <p:nvPr>
            <p:ph type="title"/>
          </p:nvPr>
        </p:nvSpPr>
        <p:spPr>
          <a:xfrm>
            <a:off x="838201" y="365126"/>
            <a:ext cx="10515600"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0"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1"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BC340CE2-304A-4DD5-BC55-9AE643CA1970}" type="datetime1">
              <a:rPr lang="nl-BE" smtClean="0"/>
              <a:t>23/09/2019</a:t>
            </a:fld>
            <a:endParaRPr lang="nl-BE" dirty="0"/>
          </a:p>
        </p:txBody>
      </p:sp>
    </p:spTree>
    <p:extLst>
      <p:ext uri="{BB962C8B-B14F-4D97-AF65-F5344CB8AC3E}">
        <p14:creationId xmlns:p14="http://schemas.microsoft.com/office/powerpoint/2010/main" val="12845613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6" r:id="rId13"/>
    <p:sldLayoutId id="2147483677" r:id="rId14"/>
    <p:sldLayoutId id="2147483678" r:id="rId15"/>
  </p:sldLayoutIdLst>
  <p:hf hdr="0" ftr="0" dt="0"/>
  <p:txStyles>
    <p:titleStyle>
      <a:lvl1pPr algn="l" defTabSz="914400" rtl="0" eaLnBrk="1" latinLnBrk="0" hangingPunct="1">
        <a:lnSpc>
          <a:spcPct val="90000"/>
        </a:lnSpc>
        <a:spcBef>
          <a:spcPct val="0"/>
        </a:spcBef>
        <a:buNone/>
        <a:defRPr sz="3200" kern="1200">
          <a:solidFill>
            <a:schemeClr val="tx1"/>
          </a:solidFill>
          <a:latin typeface="FlandersArtSans-Bold" panose="00000800000000000000" pitchFamily="2" charset="0"/>
          <a:ea typeface="+mj-ea"/>
          <a:cs typeface="+mj-cs"/>
        </a:defRPr>
      </a:lvl1pPr>
    </p:titleStyle>
    <p:body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data.vlaanderen.be/ns#Applicatieprofielen"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s://data.vlaanderen.be/ns#Vocabularia"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www.google.be/url?sa=i&amp;rct=j&amp;q=&amp;esrc=s&amp;source=images&amp;cd=&amp;ved=2ahUKEwjl5aPS28jkAhXE4IUKHXShDhwQjRx6BAgBEAQ&amp;url=https%3A%2F%2Fvrijburg.tabijn.nl%2Fonze-school%2Fmissie-en-visie%2F&amp;psig=AOvVaw0WxaYIFmo9eRPpVyKNHSPE&amp;ust=1568289274984399" TargetMode="Externa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google.be/url?sa=i&amp;rct=j&amp;q=&amp;esrc=s&amp;source=images&amp;cd=&amp;cad=rja&amp;uact=8&amp;ved=&amp;url=%2Furl%3Fsa%3Di%26rct%3Dj%26q%3D%26esrc%3Ds%26source%3Dimages%26cd%3D%26ved%3D%26url%3Dhttps%253A%252F%252Fwww.bouwkennisblog.nl%252Fbim-lean-de-oplossingen-voor-de-bouwwereld%252F%26psig%3DAOvVaw0Gxrt_iJIBbxFOuphBUHsU%26ust%3D1568291265591578&amp;psig=AOvVaw0Gxrt_iJIBbxFOuphBUHsU&amp;ust=1568291265591578"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image" Target="../media/image37.emf"/></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www.google.be/url?sa=i&amp;rct=j&amp;q=&amp;esrc=s&amp;source=images&amp;cd=&amp;ved=2ahUKEwiTvrm0_sjkAhXBz4UKHfkGAiAQjRx6BAgBEAQ&amp;url=https%3A%2F%2Fwww.gs1.nl%2Fnieuws%2Fnieuws%2F2018%2Fwereld-standaarden-dag-standaarden-vormen-wereld-waarin-wij-leven&amp;psig=AOvVaw2ZojsBpbkgrtgAcy9c1B8b&amp;ust=1568298782104966"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hyperlink" Target="https://sem4tra.linkeddata.es/" TargetMode="External"/><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hyperlink" Target="https://www.w3.org/auto/events/data-ws-2019/cfp"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hyperlink" Target="https://joinup.ec.europa.eu/rdf_entity/http_e_f_fdata_ceuropa_ceu_fw21_f73920f8b_b6c65_b4c82_bbe8c_b23a6d2cc4d58/about" TargetMode="External"/><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hyperlink" Target="https://joinup.ec.europa.eu/solution/dcat-application-profile-data-portals-europe" TargetMode="External"/><Relationship Id="rId1" Type="http://schemas.openxmlformats.org/officeDocument/2006/relationships/slideLayout" Target="../slideLayouts/slideLayout6.xml"/><Relationship Id="rId6" Type="http://schemas.openxmlformats.org/officeDocument/2006/relationships/hyperlink" Target="http://data.europa.eu/w21/8d58d3f4-5013-4aa3-8c39-4f0059460da7" TargetMode="External"/><Relationship Id="rId5" Type="http://schemas.openxmlformats.org/officeDocument/2006/relationships/image" Target="../media/image16.png"/><Relationship Id="rId10" Type="http://schemas.openxmlformats.org/officeDocument/2006/relationships/image" Target="../media/image19.png"/><Relationship Id="rId4" Type="http://schemas.openxmlformats.org/officeDocument/2006/relationships/hyperlink" Target="http://data.europa.eu/w21/322eb58a-08d9-4721-b179-7b62b097304d" TargetMode="Externa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645680" y="4491362"/>
            <a:ext cx="6270054" cy="1112525"/>
          </a:xfrm>
        </p:spPr>
        <p:txBody>
          <a:bodyPr/>
          <a:lstStyle/>
          <a:p>
            <a:r>
              <a:rPr lang="nl-BE" smtClean="0"/>
              <a:t>25</a:t>
            </a:r>
            <a:r>
              <a:rPr lang="nl-BE" noProof="0" smtClean="0"/>
              <a:t> september 2019</a:t>
            </a:r>
            <a:endParaRPr lang="nl-BE" noProof="0" dirty="0"/>
          </a:p>
        </p:txBody>
      </p:sp>
      <p:sp>
        <p:nvSpPr>
          <p:cNvPr id="6" name="Title 5"/>
          <p:cNvSpPr>
            <a:spLocks noGrp="1"/>
          </p:cNvSpPr>
          <p:nvPr>
            <p:ph type="title"/>
          </p:nvPr>
        </p:nvSpPr>
        <p:spPr>
          <a:xfrm>
            <a:off x="645680" y="1551753"/>
            <a:ext cx="6776612" cy="2794621"/>
          </a:xfrm>
        </p:spPr>
        <p:txBody>
          <a:bodyPr>
            <a:normAutofit/>
          </a:bodyPr>
          <a:lstStyle/>
          <a:p>
            <a:r>
              <a:rPr lang="nl-BE" noProof="0" smtClean="0">
                <a:latin typeface="FlandersArtSans-Regular" panose="020B0604020202020204" charset="0"/>
              </a:rPr>
              <a:t>Business Workshop</a:t>
            </a:r>
            <a:br>
              <a:rPr lang="nl-BE" noProof="0" smtClean="0">
                <a:latin typeface="FlandersArtSans-Regular" panose="020B0604020202020204" charset="0"/>
              </a:rPr>
            </a:br>
            <a:r>
              <a:rPr lang="nl-BE" b="1" noProof="0" smtClean="0">
                <a:latin typeface="FlandersArtSans-Regular" panose="020B0604020202020204" charset="0"/>
              </a:rPr>
              <a:t>OSLO </a:t>
            </a:r>
            <a:r>
              <a:rPr lang="nl-BE" b="1" smtClean="0">
                <a:latin typeface="FlandersArtSans-Regular" panose="020B0604020202020204" charset="0"/>
              </a:rPr>
              <a:t>M</a:t>
            </a:r>
            <a:r>
              <a:rPr lang="nl-BE" b="1" noProof="0" smtClean="0">
                <a:latin typeface="FlandersArtSans-Regular" panose="020B0604020202020204" charset="0"/>
              </a:rPr>
              <a:t>obiliteit</a:t>
            </a:r>
            <a:endParaRPr lang="nl-BE" b="1" noProof="0" dirty="0">
              <a:latin typeface="FlandersArtSans-Regular" panose="020B0604020202020204" charset="0"/>
            </a:endParaRPr>
          </a:p>
        </p:txBody>
      </p:sp>
    </p:spTree>
    <p:extLst>
      <p:ext uri="{BB962C8B-B14F-4D97-AF65-F5344CB8AC3E}">
        <p14:creationId xmlns:p14="http://schemas.microsoft.com/office/powerpoint/2010/main" val="22613039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735;p88">
            <a:extLst>
              <a:ext uri="{FF2B5EF4-FFF2-40B4-BE49-F238E27FC236}">
                <a16:creationId xmlns:a16="http://schemas.microsoft.com/office/drawing/2014/main" id="{DA2CC231-A6C1-49D3-848A-5E431A3ECFE6}"/>
              </a:ext>
            </a:extLst>
          </p:cNvPr>
          <p:cNvSpPr txBox="1">
            <a:spLocks/>
          </p:cNvSpPr>
          <p:nvPr/>
        </p:nvSpPr>
        <p:spPr>
          <a:xfrm>
            <a:off x="793051" y="216000"/>
            <a:ext cx="8333999" cy="440381"/>
          </a:xfrm>
          <a:prstGeom prst="rect">
            <a:avLst/>
          </a:prstGeom>
          <a:noFill/>
          <a:ln w="12700">
            <a:noFill/>
            <a:miter lim="400000"/>
          </a:ln>
          <a:extLst>
            <a:ext uri="{C572A759-6A51-4108-AA02-DFA0A04FC94B}">
              <ma14:wrappingTextBoxFlag xmlns:ma14="http://schemas.microsoft.com/office/mac/drawingml/2011/main" xmlns="" val="1"/>
            </a:ext>
          </a:extLst>
        </p:spPr>
        <p:txBody>
          <a:bodyPr spcFirstLastPara="1" wrap="square" lIns="0" tIns="0" rIns="0" bIns="0" anchor="t" anchorCtr="0">
            <a:noAutofit/>
          </a:bodyPr>
          <a:lstStyle>
            <a:lvl1pPr>
              <a:defRPr sz="4400" b="1">
                <a:latin typeface="Flanders Art Sans"/>
                <a:ea typeface="Flanders Art Sans"/>
                <a:cs typeface="Flanders Art Sans"/>
                <a:sym typeface="Flanders Art Sans"/>
              </a:defRPr>
            </a:lvl1pPr>
            <a:lvl2pPr>
              <a:defRPr sz="4400" b="1">
                <a:latin typeface="Flanders Art Sans"/>
                <a:ea typeface="Flanders Art Sans"/>
                <a:cs typeface="Flanders Art Sans"/>
                <a:sym typeface="Flanders Art Sans"/>
              </a:defRPr>
            </a:lvl2pPr>
            <a:lvl3pPr>
              <a:defRPr sz="4400" b="1">
                <a:latin typeface="Flanders Art Sans"/>
                <a:ea typeface="Flanders Art Sans"/>
                <a:cs typeface="Flanders Art Sans"/>
                <a:sym typeface="Flanders Art Sans"/>
              </a:defRPr>
            </a:lvl3pPr>
            <a:lvl4pPr>
              <a:defRPr sz="4400" b="1">
                <a:latin typeface="Flanders Art Sans"/>
                <a:ea typeface="Flanders Art Sans"/>
                <a:cs typeface="Flanders Art Sans"/>
                <a:sym typeface="Flanders Art Sans"/>
              </a:defRPr>
            </a:lvl4pPr>
            <a:lvl5pPr>
              <a:defRPr sz="4400" b="1">
                <a:latin typeface="Flanders Art Sans"/>
                <a:ea typeface="Flanders Art Sans"/>
                <a:cs typeface="Flanders Art Sans"/>
                <a:sym typeface="Flanders Art Sans"/>
              </a:defRPr>
            </a:lvl5pPr>
            <a:lvl6pPr>
              <a:defRPr sz="4400" b="1">
                <a:latin typeface="Flanders Art Sans"/>
                <a:ea typeface="Flanders Art Sans"/>
                <a:cs typeface="Flanders Art Sans"/>
                <a:sym typeface="Flanders Art Sans"/>
              </a:defRPr>
            </a:lvl6pPr>
            <a:lvl7pPr>
              <a:defRPr sz="4400" b="1">
                <a:latin typeface="Flanders Art Sans"/>
                <a:ea typeface="Flanders Art Sans"/>
                <a:cs typeface="Flanders Art Sans"/>
                <a:sym typeface="Flanders Art Sans"/>
              </a:defRPr>
            </a:lvl7pPr>
            <a:lvl8pPr>
              <a:defRPr sz="4400" b="1">
                <a:latin typeface="Flanders Art Sans"/>
                <a:ea typeface="Flanders Art Sans"/>
                <a:cs typeface="Flanders Art Sans"/>
                <a:sym typeface="Flanders Art Sans"/>
              </a:defRPr>
            </a:lvl8pPr>
            <a:lvl9pPr>
              <a:defRPr sz="4400" b="1">
                <a:latin typeface="Flanders Art Sans"/>
                <a:ea typeface="Flanders Art Sans"/>
                <a:cs typeface="Flanders Art Sans"/>
                <a:sym typeface="Flanders Art Sans"/>
              </a:defRPr>
            </a:lvl9pPr>
          </a:lstStyle>
          <a:p>
            <a:pPr rtl="0">
              <a:buSzPts val="3600"/>
            </a:pPr>
            <a:r>
              <a:rPr lang="en-GB" sz="3200" smtClean="0">
                <a:latin typeface="FlandersArtSans-Bold"/>
              </a:rPr>
              <a:t>Tijdlijn</a:t>
            </a:r>
            <a:endParaRPr lang="en-GB" sz="3200" dirty="0">
              <a:latin typeface="FlandersArtSans-Bold"/>
            </a:endParaRPr>
          </a:p>
        </p:txBody>
      </p:sp>
      <p:graphicFrame>
        <p:nvGraphicFramePr>
          <p:cNvPr id="9" name="Google Shape;738;p88">
            <a:extLst>
              <a:ext uri="{FF2B5EF4-FFF2-40B4-BE49-F238E27FC236}">
                <a16:creationId xmlns:a16="http://schemas.microsoft.com/office/drawing/2014/main" id="{D3994E6A-4189-4BC1-9C24-6D0F60C912FD}"/>
              </a:ext>
            </a:extLst>
          </p:cNvPr>
          <p:cNvGraphicFramePr/>
          <p:nvPr>
            <p:extLst/>
          </p:nvPr>
        </p:nvGraphicFramePr>
        <p:xfrm>
          <a:off x="793051" y="1331143"/>
          <a:ext cx="10006484" cy="4790523"/>
        </p:xfrm>
        <a:graphic>
          <a:graphicData uri="http://schemas.openxmlformats.org/drawingml/2006/table">
            <a:tbl>
              <a:tblPr firstRow="1" bandRow="1">
                <a:noFill/>
              </a:tblPr>
              <a:tblGrid>
                <a:gridCol w="2644556">
                  <a:extLst>
                    <a:ext uri="{9D8B030D-6E8A-4147-A177-3AD203B41FA5}">
                      <a16:colId xmlns:a16="http://schemas.microsoft.com/office/drawing/2014/main" val="20000"/>
                    </a:ext>
                  </a:extLst>
                </a:gridCol>
                <a:gridCol w="262926">
                  <a:extLst>
                    <a:ext uri="{9D8B030D-6E8A-4147-A177-3AD203B41FA5}">
                      <a16:colId xmlns:a16="http://schemas.microsoft.com/office/drawing/2014/main" val="20001"/>
                    </a:ext>
                  </a:extLst>
                </a:gridCol>
                <a:gridCol w="262926">
                  <a:extLst>
                    <a:ext uri="{9D8B030D-6E8A-4147-A177-3AD203B41FA5}">
                      <a16:colId xmlns:a16="http://schemas.microsoft.com/office/drawing/2014/main" val="20002"/>
                    </a:ext>
                  </a:extLst>
                </a:gridCol>
                <a:gridCol w="262926">
                  <a:extLst>
                    <a:ext uri="{9D8B030D-6E8A-4147-A177-3AD203B41FA5}">
                      <a16:colId xmlns:a16="http://schemas.microsoft.com/office/drawing/2014/main" val="20003"/>
                    </a:ext>
                  </a:extLst>
                </a:gridCol>
                <a:gridCol w="262926">
                  <a:extLst>
                    <a:ext uri="{9D8B030D-6E8A-4147-A177-3AD203B41FA5}">
                      <a16:colId xmlns:a16="http://schemas.microsoft.com/office/drawing/2014/main" val="20004"/>
                    </a:ext>
                  </a:extLst>
                </a:gridCol>
                <a:gridCol w="262926">
                  <a:extLst>
                    <a:ext uri="{9D8B030D-6E8A-4147-A177-3AD203B41FA5}">
                      <a16:colId xmlns:a16="http://schemas.microsoft.com/office/drawing/2014/main" val="20005"/>
                    </a:ext>
                  </a:extLst>
                </a:gridCol>
                <a:gridCol w="262926">
                  <a:extLst>
                    <a:ext uri="{9D8B030D-6E8A-4147-A177-3AD203B41FA5}">
                      <a16:colId xmlns:a16="http://schemas.microsoft.com/office/drawing/2014/main" val="20006"/>
                    </a:ext>
                  </a:extLst>
                </a:gridCol>
                <a:gridCol w="262926">
                  <a:extLst>
                    <a:ext uri="{9D8B030D-6E8A-4147-A177-3AD203B41FA5}">
                      <a16:colId xmlns:a16="http://schemas.microsoft.com/office/drawing/2014/main" val="20007"/>
                    </a:ext>
                  </a:extLst>
                </a:gridCol>
                <a:gridCol w="262926">
                  <a:extLst>
                    <a:ext uri="{9D8B030D-6E8A-4147-A177-3AD203B41FA5}">
                      <a16:colId xmlns:a16="http://schemas.microsoft.com/office/drawing/2014/main" val="20008"/>
                    </a:ext>
                  </a:extLst>
                </a:gridCol>
                <a:gridCol w="262926">
                  <a:extLst>
                    <a:ext uri="{9D8B030D-6E8A-4147-A177-3AD203B41FA5}">
                      <a16:colId xmlns:a16="http://schemas.microsoft.com/office/drawing/2014/main" val="20009"/>
                    </a:ext>
                  </a:extLst>
                </a:gridCol>
                <a:gridCol w="262926">
                  <a:extLst>
                    <a:ext uri="{9D8B030D-6E8A-4147-A177-3AD203B41FA5}">
                      <a16:colId xmlns:a16="http://schemas.microsoft.com/office/drawing/2014/main" val="20010"/>
                    </a:ext>
                  </a:extLst>
                </a:gridCol>
                <a:gridCol w="262926">
                  <a:extLst>
                    <a:ext uri="{9D8B030D-6E8A-4147-A177-3AD203B41FA5}">
                      <a16:colId xmlns:a16="http://schemas.microsoft.com/office/drawing/2014/main" val="20011"/>
                    </a:ext>
                  </a:extLst>
                </a:gridCol>
                <a:gridCol w="262926">
                  <a:extLst>
                    <a:ext uri="{9D8B030D-6E8A-4147-A177-3AD203B41FA5}">
                      <a16:colId xmlns:a16="http://schemas.microsoft.com/office/drawing/2014/main" val="20012"/>
                    </a:ext>
                  </a:extLst>
                </a:gridCol>
                <a:gridCol w="262926">
                  <a:extLst>
                    <a:ext uri="{9D8B030D-6E8A-4147-A177-3AD203B41FA5}">
                      <a16:colId xmlns:a16="http://schemas.microsoft.com/office/drawing/2014/main" val="20013"/>
                    </a:ext>
                  </a:extLst>
                </a:gridCol>
                <a:gridCol w="262926">
                  <a:extLst>
                    <a:ext uri="{9D8B030D-6E8A-4147-A177-3AD203B41FA5}">
                      <a16:colId xmlns:a16="http://schemas.microsoft.com/office/drawing/2014/main" val="20014"/>
                    </a:ext>
                  </a:extLst>
                </a:gridCol>
                <a:gridCol w="262926">
                  <a:extLst>
                    <a:ext uri="{9D8B030D-6E8A-4147-A177-3AD203B41FA5}">
                      <a16:colId xmlns:a16="http://schemas.microsoft.com/office/drawing/2014/main" val="20015"/>
                    </a:ext>
                  </a:extLst>
                </a:gridCol>
                <a:gridCol w="262926">
                  <a:extLst>
                    <a:ext uri="{9D8B030D-6E8A-4147-A177-3AD203B41FA5}">
                      <a16:colId xmlns:a16="http://schemas.microsoft.com/office/drawing/2014/main" val="20016"/>
                    </a:ext>
                  </a:extLst>
                </a:gridCol>
                <a:gridCol w="262926">
                  <a:extLst>
                    <a:ext uri="{9D8B030D-6E8A-4147-A177-3AD203B41FA5}">
                      <a16:colId xmlns:a16="http://schemas.microsoft.com/office/drawing/2014/main" val="20017"/>
                    </a:ext>
                  </a:extLst>
                </a:gridCol>
                <a:gridCol w="262926">
                  <a:extLst>
                    <a:ext uri="{9D8B030D-6E8A-4147-A177-3AD203B41FA5}">
                      <a16:colId xmlns:a16="http://schemas.microsoft.com/office/drawing/2014/main" val="20018"/>
                    </a:ext>
                  </a:extLst>
                </a:gridCol>
                <a:gridCol w="262926">
                  <a:extLst>
                    <a:ext uri="{9D8B030D-6E8A-4147-A177-3AD203B41FA5}">
                      <a16:colId xmlns:a16="http://schemas.microsoft.com/office/drawing/2014/main" val="20019"/>
                    </a:ext>
                  </a:extLst>
                </a:gridCol>
                <a:gridCol w="262926">
                  <a:extLst>
                    <a:ext uri="{9D8B030D-6E8A-4147-A177-3AD203B41FA5}">
                      <a16:colId xmlns:a16="http://schemas.microsoft.com/office/drawing/2014/main" val="20020"/>
                    </a:ext>
                  </a:extLst>
                </a:gridCol>
                <a:gridCol w="262926">
                  <a:extLst>
                    <a:ext uri="{9D8B030D-6E8A-4147-A177-3AD203B41FA5}">
                      <a16:colId xmlns:a16="http://schemas.microsoft.com/office/drawing/2014/main" val="20021"/>
                    </a:ext>
                  </a:extLst>
                </a:gridCol>
                <a:gridCol w="262926">
                  <a:extLst>
                    <a:ext uri="{9D8B030D-6E8A-4147-A177-3AD203B41FA5}">
                      <a16:colId xmlns:a16="http://schemas.microsoft.com/office/drawing/2014/main" val="20022"/>
                    </a:ext>
                  </a:extLst>
                </a:gridCol>
                <a:gridCol w="262926">
                  <a:extLst>
                    <a:ext uri="{9D8B030D-6E8A-4147-A177-3AD203B41FA5}">
                      <a16:colId xmlns:a16="http://schemas.microsoft.com/office/drawing/2014/main" val="20023"/>
                    </a:ext>
                  </a:extLst>
                </a:gridCol>
                <a:gridCol w="262926">
                  <a:extLst>
                    <a:ext uri="{9D8B030D-6E8A-4147-A177-3AD203B41FA5}">
                      <a16:colId xmlns:a16="http://schemas.microsoft.com/office/drawing/2014/main" val="20024"/>
                    </a:ext>
                  </a:extLst>
                </a:gridCol>
                <a:gridCol w="262926">
                  <a:extLst>
                    <a:ext uri="{9D8B030D-6E8A-4147-A177-3AD203B41FA5}">
                      <a16:colId xmlns:a16="http://schemas.microsoft.com/office/drawing/2014/main" val="20025"/>
                    </a:ext>
                  </a:extLst>
                </a:gridCol>
                <a:gridCol w="262926">
                  <a:extLst>
                    <a:ext uri="{9D8B030D-6E8A-4147-A177-3AD203B41FA5}">
                      <a16:colId xmlns:a16="http://schemas.microsoft.com/office/drawing/2014/main" val="20026"/>
                    </a:ext>
                  </a:extLst>
                </a:gridCol>
                <a:gridCol w="262926">
                  <a:extLst>
                    <a:ext uri="{9D8B030D-6E8A-4147-A177-3AD203B41FA5}">
                      <a16:colId xmlns:a16="http://schemas.microsoft.com/office/drawing/2014/main" val="20027"/>
                    </a:ext>
                  </a:extLst>
                </a:gridCol>
                <a:gridCol w="262926">
                  <a:extLst>
                    <a:ext uri="{9D8B030D-6E8A-4147-A177-3AD203B41FA5}">
                      <a16:colId xmlns:a16="http://schemas.microsoft.com/office/drawing/2014/main" val="20028"/>
                    </a:ext>
                  </a:extLst>
                </a:gridCol>
              </a:tblGrid>
              <a:tr h="386674">
                <a:tc rowSpan="2">
                  <a:txBody>
                    <a:bodyPr/>
                    <a:lstStyle/>
                    <a:p>
                      <a:pPr marL="0" marR="0" lvl="0" indent="0" algn="l" rtl="0">
                        <a:spcBef>
                          <a:spcPts val="0"/>
                        </a:spcBef>
                        <a:spcAft>
                          <a:spcPts val="0"/>
                        </a:spcAft>
                        <a:buNone/>
                      </a:pPr>
                      <a:endParaRPr lang="nl-BE" sz="1200" noProof="0" dirty="0"/>
                    </a:p>
                  </a:txBody>
                  <a:tcPr marL="68588" marR="68588" marT="54000" marB="59400">
                    <a:lnL w="9525" cap="flat" cmpd="sng">
                      <a:solidFill>
                        <a:srgbClr val="000000">
                          <a:alpha val="0"/>
                        </a:srgbClr>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989898"/>
                    </a:solidFill>
                  </a:tcPr>
                </a:tc>
                <a:tc gridSpan="16">
                  <a:txBody>
                    <a:bodyPr/>
                    <a:lstStyle/>
                    <a:p>
                      <a:pPr marL="0" marR="0" lvl="0" indent="0" algn="ctr" rtl="0">
                        <a:spcBef>
                          <a:spcPts val="0"/>
                        </a:spcBef>
                        <a:spcAft>
                          <a:spcPts val="0"/>
                        </a:spcAft>
                        <a:buNone/>
                      </a:pPr>
                      <a:r>
                        <a:rPr lang="en-GB" sz="1200" dirty="0"/>
                        <a:t>2019</a:t>
                      </a:r>
                      <a:endParaRPr sz="1400" dirty="0"/>
                    </a:p>
                  </a:txBody>
                  <a:tcPr marL="68588" marR="68588" marT="54000" marB="59400"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D70F"/>
                    </a:solidFill>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gridSpan="12">
                  <a:txBody>
                    <a:bodyPr/>
                    <a:lstStyle/>
                    <a:p>
                      <a:pPr marL="0" marR="0" lvl="0" indent="0" algn="ctr" rtl="0">
                        <a:spcBef>
                          <a:spcPts val="0"/>
                        </a:spcBef>
                        <a:spcAft>
                          <a:spcPts val="0"/>
                        </a:spcAft>
                        <a:buNone/>
                      </a:pPr>
                      <a:r>
                        <a:rPr lang="en-GB" sz="1200" dirty="0"/>
                        <a:t>2020</a:t>
                      </a:r>
                      <a:endParaRPr sz="1400" dirty="0"/>
                    </a:p>
                  </a:txBody>
                  <a:tcPr marL="68588" marR="68588" marT="54000" marB="59400" anchor="ctr">
                    <a:lnL w="762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D70F"/>
                    </a:solidFill>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00"/>
                  </a:ext>
                </a:extLst>
              </a:tr>
              <a:tr h="319957">
                <a:tc vMerge="1">
                  <a:txBody>
                    <a:bodyPr/>
                    <a:lstStyle/>
                    <a:p>
                      <a:endParaRPr lang="nl-BE"/>
                    </a:p>
                  </a:txBody>
                  <a:tcPr/>
                </a:tc>
                <a:tc gridSpan="4">
                  <a:txBody>
                    <a:bodyPr/>
                    <a:lstStyle/>
                    <a:p>
                      <a:pPr marL="0" marR="0" lvl="0" indent="0" algn="ctr" rtl="0">
                        <a:spcBef>
                          <a:spcPts val="0"/>
                        </a:spcBef>
                        <a:spcAft>
                          <a:spcPts val="0"/>
                        </a:spcAft>
                        <a:buNone/>
                      </a:pPr>
                      <a:r>
                        <a:rPr lang="en-GB" sz="900" b="1" dirty="0">
                          <a:solidFill>
                            <a:schemeClr val="lt1"/>
                          </a:solidFill>
                        </a:rPr>
                        <a:t>September</a:t>
                      </a:r>
                      <a:endParaRPr sz="1400" b="1" dirty="0"/>
                    </a:p>
                  </a:txBody>
                  <a:tcPr marL="68588" marR="68588" marT="40500" marB="67500" anchor="ctr">
                    <a:lnL w="762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76200" cap="flat" cmpd="sng">
                      <a:solidFill>
                        <a:schemeClr val="lt1"/>
                      </a:solidFill>
                      <a:prstDash val="solid"/>
                      <a:round/>
                      <a:headEnd type="none" w="sm" len="sm"/>
                      <a:tailEnd type="none" w="sm" len="sm"/>
                    </a:lnB>
                    <a:solidFill>
                      <a:srgbClr val="6B6B6B"/>
                    </a:solidFill>
                  </a:tcPr>
                </a:tc>
                <a:tc hMerge="1">
                  <a:txBody>
                    <a:bodyPr/>
                    <a:lstStyle/>
                    <a:p>
                      <a:endParaRPr lang="nl-BE"/>
                    </a:p>
                  </a:txBody>
                  <a:tcPr/>
                </a:tc>
                <a:tc hMerge="1">
                  <a:txBody>
                    <a:bodyPr/>
                    <a:lstStyle/>
                    <a:p>
                      <a:endParaRPr lang="nl-BE"/>
                    </a:p>
                  </a:txBody>
                  <a:tcPr/>
                </a:tc>
                <a:tc hMerge="1">
                  <a:txBody>
                    <a:bodyPr/>
                    <a:lstStyle/>
                    <a:p>
                      <a:endParaRPr lang="nl-BE"/>
                    </a:p>
                  </a:txBody>
                  <a:tcPr/>
                </a:tc>
                <a:tc gridSpan="4">
                  <a:txBody>
                    <a:bodyPr/>
                    <a:lstStyle/>
                    <a:p>
                      <a:pPr marL="0" marR="0" lvl="0" indent="0" algn="ctr" rtl="0">
                        <a:spcBef>
                          <a:spcPts val="0"/>
                        </a:spcBef>
                        <a:spcAft>
                          <a:spcPts val="0"/>
                        </a:spcAft>
                        <a:buNone/>
                      </a:pPr>
                      <a:r>
                        <a:rPr lang="en-GB" sz="900" b="1" dirty="0">
                          <a:solidFill>
                            <a:schemeClr val="lt1"/>
                          </a:solidFill>
                        </a:rPr>
                        <a:t>October</a:t>
                      </a:r>
                      <a:endParaRPr sz="1400" b="1" dirty="0"/>
                    </a:p>
                  </a:txBody>
                  <a:tcPr marL="68588" marR="68588" marT="40500" marB="675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76200" cap="flat" cmpd="sng">
                      <a:solidFill>
                        <a:schemeClr val="lt1"/>
                      </a:solidFill>
                      <a:prstDash val="solid"/>
                      <a:round/>
                      <a:headEnd type="none" w="sm" len="sm"/>
                      <a:tailEnd type="none" w="sm" len="sm"/>
                    </a:lnB>
                    <a:solidFill>
                      <a:srgbClr val="6B6B6B"/>
                    </a:solidFill>
                  </a:tcPr>
                </a:tc>
                <a:tc hMerge="1">
                  <a:txBody>
                    <a:bodyPr/>
                    <a:lstStyle/>
                    <a:p>
                      <a:endParaRPr lang="nl-BE"/>
                    </a:p>
                  </a:txBody>
                  <a:tcPr/>
                </a:tc>
                <a:tc hMerge="1">
                  <a:txBody>
                    <a:bodyPr/>
                    <a:lstStyle/>
                    <a:p>
                      <a:endParaRPr lang="nl-BE"/>
                    </a:p>
                  </a:txBody>
                  <a:tcPr/>
                </a:tc>
                <a:tc hMerge="1">
                  <a:txBody>
                    <a:bodyPr/>
                    <a:lstStyle/>
                    <a:p>
                      <a:endParaRPr lang="nl-BE"/>
                    </a:p>
                  </a:txBody>
                  <a:tcPr/>
                </a:tc>
                <a:tc gridSpan="4">
                  <a:txBody>
                    <a:bodyPr/>
                    <a:lstStyle/>
                    <a:p>
                      <a:pPr marL="0" marR="0" lvl="0" indent="0" algn="ctr" rtl="0">
                        <a:spcBef>
                          <a:spcPts val="0"/>
                        </a:spcBef>
                        <a:spcAft>
                          <a:spcPts val="0"/>
                        </a:spcAft>
                        <a:buNone/>
                      </a:pPr>
                      <a:r>
                        <a:rPr lang="en-GB" sz="900" b="1" dirty="0">
                          <a:solidFill>
                            <a:schemeClr val="lt1"/>
                          </a:solidFill>
                        </a:rPr>
                        <a:t>November</a:t>
                      </a:r>
                      <a:endParaRPr sz="1400" b="1" dirty="0"/>
                    </a:p>
                  </a:txBody>
                  <a:tcPr marL="68588" marR="68588" marT="40500" marB="675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76200" cap="flat" cmpd="sng">
                      <a:solidFill>
                        <a:schemeClr val="lt1"/>
                      </a:solidFill>
                      <a:prstDash val="solid"/>
                      <a:round/>
                      <a:headEnd type="none" w="sm" len="sm"/>
                      <a:tailEnd type="none" w="sm" len="sm"/>
                    </a:lnB>
                    <a:solidFill>
                      <a:srgbClr val="6B6B6B"/>
                    </a:solidFill>
                  </a:tcPr>
                </a:tc>
                <a:tc hMerge="1">
                  <a:txBody>
                    <a:bodyPr/>
                    <a:lstStyle/>
                    <a:p>
                      <a:endParaRPr lang="nl-BE"/>
                    </a:p>
                  </a:txBody>
                  <a:tcPr/>
                </a:tc>
                <a:tc hMerge="1">
                  <a:txBody>
                    <a:bodyPr/>
                    <a:lstStyle/>
                    <a:p>
                      <a:endParaRPr lang="nl-BE"/>
                    </a:p>
                  </a:txBody>
                  <a:tcPr/>
                </a:tc>
                <a:tc hMerge="1">
                  <a:txBody>
                    <a:bodyPr/>
                    <a:lstStyle/>
                    <a:p>
                      <a:endParaRPr lang="nl-BE"/>
                    </a:p>
                  </a:txBody>
                  <a:tcPr/>
                </a:tc>
                <a:tc gridSpan="4">
                  <a:txBody>
                    <a:bodyPr/>
                    <a:lstStyle/>
                    <a:p>
                      <a:pPr marL="0" marR="0" lvl="0" indent="0" algn="ctr" rtl="0">
                        <a:spcBef>
                          <a:spcPts val="0"/>
                        </a:spcBef>
                        <a:spcAft>
                          <a:spcPts val="0"/>
                        </a:spcAft>
                        <a:buNone/>
                      </a:pPr>
                      <a:r>
                        <a:rPr lang="en-GB" sz="900" b="1" dirty="0">
                          <a:solidFill>
                            <a:schemeClr val="lt1"/>
                          </a:solidFill>
                        </a:rPr>
                        <a:t>December</a:t>
                      </a:r>
                      <a:endParaRPr sz="1400" b="1" dirty="0"/>
                    </a:p>
                  </a:txBody>
                  <a:tcPr marL="68588" marR="68588" marT="40500" marB="67500" anchor="ctr">
                    <a:lnL w="127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76200" cap="flat" cmpd="sng">
                      <a:solidFill>
                        <a:schemeClr val="lt1"/>
                      </a:solidFill>
                      <a:prstDash val="solid"/>
                      <a:round/>
                      <a:headEnd type="none" w="sm" len="sm"/>
                      <a:tailEnd type="none" w="sm" len="sm"/>
                    </a:lnB>
                    <a:solidFill>
                      <a:srgbClr val="6B6B6B"/>
                    </a:solidFill>
                  </a:tcPr>
                </a:tc>
                <a:tc hMerge="1">
                  <a:txBody>
                    <a:bodyPr/>
                    <a:lstStyle/>
                    <a:p>
                      <a:endParaRPr lang="nl-BE"/>
                    </a:p>
                  </a:txBody>
                  <a:tcPr/>
                </a:tc>
                <a:tc hMerge="1">
                  <a:txBody>
                    <a:bodyPr/>
                    <a:lstStyle/>
                    <a:p>
                      <a:endParaRPr lang="nl-BE"/>
                    </a:p>
                  </a:txBody>
                  <a:tcPr/>
                </a:tc>
                <a:tc hMerge="1">
                  <a:txBody>
                    <a:bodyPr/>
                    <a:lstStyle/>
                    <a:p>
                      <a:endParaRPr lang="nl-BE"/>
                    </a:p>
                  </a:txBody>
                  <a:tcPr/>
                </a:tc>
                <a:tc gridSpan="4">
                  <a:txBody>
                    <a:bodyPr/>
                    <a:lstStyle/>
                    <a:p>
                      <a:pPr marL="0" marR="0" lvl="0" indent="0" algn="ctr" rtl="0">
                        <a:spcBef>
                          <a:spcPts val="0"/>
                        </a:spcBef>
                        <a:spcAft>
                          <a:spcPts val="0"/>
                        </a:spcAft>
                        <a:buNone/>
                      </a:pPr>
                      <a:r>
                        <a:rPr lang="en-GB" sz="900" b="1" dirty="0">
                          <a:solidFill>
                            <a:schemeClr val="lt1"/>
                          </a:solidFill>
                        </a:rPr>
                        <a:t>January</a:t>
                      </a:r>
                      <a:endParaRPr sz="1400" b="1" dirty="0"/>
                    </a:p>
                  </a:txBody>
                  <a:tcPr marL="68588" marR="68588" marT="40500" marB="67500" anchor="ctr">
                    <a:lnL w="762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76200" cap="flat" cmpd="sng">
                      <a:solidFill>
                        <a:schemeClr val="lt1"/>
                      </a:solidFill>
                      <a:prstDash val="solid"/>
                      <a:round/>
                      <a:headEnd type="none" w="sm" len="sm"/>
                      <a:tailEnd type="none" w="sm" len="sm"/>
                    </a:lnB>
                    <a:solidFill>
                      <a:srgbClr val="6B6B6B"/>
                    </a:solidFill>
                  </a:tcPr>
                </a:tc>
                <a:tc hMerge="1">
                  <a:txBody>
                    <a:bodyPr/>
                    <a:lstStyle/>
                    <a:p>
                      <a:endParaRPr lang="nl-BE"/>
                    </a:p>
                  </a:txBody>
                  <a:tcPr/>
                </a:tc>
                <a:tc hMerge="1">
                  <a:txBody>
                    <a:bodyPr/>
                    <a:lstStyle/>
                    <a:p>
                      <a:endParaRPr lang="nl-BE"/>
                    </a:p>
                  </a:txBody>
                  <a:tcPr/>
                </a:tc>
                <a:tc hMerge="1">
                  <a:txBody>
                    <a:bodyPr/>
                    <a:lstStyle/>
                    <a:p>
                      <a:endParaRPr lang="nl-BE"/>
                    </a:p>
                  </a:txBody>
                  <a:tcPr/>
                </a:tc>
                <a:tc gridSpan="4">
                  <a:txBody>
                    <a:bodyPr/>
                    <a:lstStyle/>
                    <a:p>
                      <a:pPr marL="0" marR="0" lvl="0" indent="0" algn="ctr" rtl="0">
                        <a:spcBef>
                          <a:spcPts val="0"/>
                        </a:spcBef>
                        <a:spcAft>
                          <a:spcPts val="0"/>
                        </a:spcAft>
                        <a:buNone/>
                      </a:pPr>
                      <a:r>
                        <a:rPr lang="en-GB" sz="900" b="1" dirty="0">
                          <a:solidFill>
                            <a:schemeClr val="lt1"/>
                          </a:solidFill>
                        </a:rPr>
                        <a:t>February</a:t>
                      </a:r>
                      <a:endParaRPr sz="1400" b="1" dirty="0"/>
                    </a:p>
                  </a:txBody>
                  <a:tcPr marL="68588" marR="68588" marT="40500" marB="675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76200" cap="flat" cmpd="sng">
                      <a:solidFill>
                        <a:schemeClr val="lt1"/>
                      </a:solidFill>
                      <a:prstDash val="solid"/>
                      <a:round/>
                      <a:headEnd type="none" w="sm" len="sm"/>
                      <a:tailEnd type="none" w="sm" len="sm"/>
                    </a:lnB>
                    <a:solidFill>
                      <a:srgbClr val="6B6B6B"/>
                    </a:solidFill>
                  </a:tcPr>
                </a:tc>
                <a:tc hMerge="1">
                  <a:txBody>
                    <a:bodyPr/>
                    <a:lstStyle/>
                    <a:p>
                      <a:endParaRPr lang="nl-BE"/>
                    </a:p>
                  </a:txBody>
                  <a:tcPr/>
                </a:tc>
                <a:tc hMerge="1">
                  <a:txBody>
                    <a:bodyPr/>
                    <a:lstStyle/>
                    <a:p>
                      <a:endParaRPr lang="nl-BE"/>
                    </a:p>
                  </a:txBody>
                  <a:tcPr/>
                </a:tc>
                <a:tc hMerge="1">
                  <a:txBody>
                    <a:bodyPr/>
                    <a:lstStyle/>
                    <a:p>
                      <a:endParaRPr lang="nl-BE"/>
                    </a:p>
                  </a:txBody>
                  <a:tcPr/>
                </a:tc>
                <a:tc gridSpan="4">
                  <a:txBody>
                    <a:bodyPr/>
                    <a:lstStyle/>
                    <a:p>
                      <a:pPr marL="0" marR="0" lvl="0" indent="0" algn="ctr" rtl="0">
                        <a:spcBef>
                          <a:spcPts val="0"/>
                        </a:spcBef>
                        <a:spcAft>
                          <a:spcPts val="0"/>
                        </a:spcAft>
                        <a:buNone/>
                      </a:pPr>
                      <a:r>
                        <a:rPr lang="en-GB" sz="900" b="1" dirty="0">
                          <a:solidFill>
                            <a:schemeClr val="lt1"/>
                          </a:solidFill>
                        </a:rPr>
                        <a:t>March</a:t>
                      </a:r>
                      <a:endParaRPr sz="1400" b="1" dirty="0"/>
                    </a:p>
                  </a:txBody>
                  <a:tcPr marL="68588" marR="68588" marT="40500" marB="675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76200" cap="flat" cmpd="sng">
                      <a:solidFill>
                        <a:schemeClr val="lt1"/>
                      </a:solidFill>
                      <a:prstDash val="solid"/>
                      <a:round/>
                      <a:headEnd type="none" w="sm" len="sm"/>
                      <a:tailEnd type="none" w="sm" len="sm"/>
                    </a:lnB>
                    <a:solidFill>
                      <a:srgbClr val="6B6B6B"/>
                    </a:solidFill>
                  </a:tcPr>
                </a:tc>
                <a:tc hMerge="1">
                  <a:txBody>
                    <a:bodyPr/>
                    <a:lstStyle/>
                    <a:p>
                      <a:endParaRPr lang="nl-BE"/>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01"/>
                  </a:ext>
                </a:extLst>
              </a:tr>
              <a:tr h="554114">
                <a:tc>
                  <a:txBody>
                    <a:bodyPr/>
                    <a:lstStyle/>
                    <a:p>
                      <a:pPr marL="0" marR="0" lvl="0" indent="0" algn="l" rtl="0">
                        <a:lnSpc>
                          <a:spcPct val="100000"/>
                        </a:lnSpc>
                        <a:spcBef>
                          <a:spcPts val="0"/>
                        </a:spcBef>
                        <a:spcAft>
                          <a:spcPts val="0"/>
                        </a:spcAft>
                        <a:buClr>
                          <a:schemeClr val="lt1"/>
                        </a:buClr>
                        <a:buSzPts val="1100"/>
                        <a:buFont typeface="Arial"/>
                        <a:buNone/>
                      </a:pPr>
                      <a:r>
                        <a:rPr lang="nl-BE" sz="1800" b="1" dirty="0">
                          <a:solidFill>
                            <a:schemeClr val="lt1"/>
                          </a:solidFill>
                        </a:rPr>
                        <a:t>Kick-off</a:t>
                      </a:r>
                      <a:endParaRPr sz="1800" b="1" dirty="0">
                        <a:solidFill>
                          <a:schemeClr val="lt1"/>
                        </a:solidFill>
                      </a:endParaRPr>
                    </a:p>
                  </a:txBody>
                  <a:tcPr marL="68588" marR="68588" marT="81000" marB="94500" anchor="ctr">
                    <a:lnL w="9525" cap="flat" cmpd="sng">
                      <a:solidFill>
                        <a:srgbClr val="000000">
                          <a:alpha val="0"/>
                        </a:srgbClr>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989898"/>
                    </a:solidFill>
                  </a:tcPr>
                </a:tc>
                <a:tc>
                  <a:txBody>
                    <a:bodyPr/>
                    <a:lstStyle/>
                    <a:p>
                      <a:pPr marL="0" marR="0" lvl="0" indent="0" algn="l" rtl="0">
                        <a:spcBef>
                          <a:spcPts val="0"/>
                        </a:spcBef>
                        <a:spcAft>
                          <a:spcPts val="0"/>
                        </a:spcAft>
                        <a:buNone/>
                      </a:pPr>
                      <a:endParaRPr sz="1200" dirty="0"/>
                    </a:p>
                  </a:txBody>
                  <a:tcPr marL="68588" marR="68588" marT="81000" marB="94500">
                    <a:lnL w="762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762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10003"/>
                  </a:ext>
                </a:extLst>
              </a:tr>
              <a:tr h="506085">
                <a:tc>
                  <a:txBody>
                    <a:bodyPr/>
                    <a:lstStyle/>
                    <a:p>
                      <a:pPr marL="0" marR="0" lvl="0" indent="0" algn="l" rtl="0">
                        <a:lnSpc>
                          <a:spcPct val="100000"/>
                        </a:lnSpc>
                        <a:spcBef>
                          <a:spcPts val="0"/>
                        </a:spcBef>
                        <a:spcAft>
                          <a:spcPts val="0"/>
                        </a:spcAft>
                        <a:buClr>
                          <a:schemeClr val="lt1"/>
                        </a:buClr>
                        <a:buSzPts val="1100"/>
                        <a:buFont typeface="Arial"/>
                        <a:buNone/>
                      </a:pPr>
                      <a:r>
                        <a:rPr lang="en-GB" sz="1800" b="1" dirty="0">
                          <a:solidFill>
                            <a:schemeClr val="lt1"/>
                          </a:solidFill>
                        </a:rPr>
                        <a:t>Business workshop</a:t>
                      </a:r>
                      <a:endParaRPr sz="1800" b="1" dirty="0">
                        <a:solidFill>
                          <a:schemeClr val="lt1"/>
                        </a:solidFill>
                      </a:endParaRPr>
                    </a:p>
                  </a:txBody>
                  <a:tcPr marL="68588" marR="68588" marT="81000" marB="94500" anchor="ctr">
                    <a:lnL w="9525" cap="flat" cmpd="sng">
                      <a:solidFill>
                        <a:srgbClr val="000000">
                          <a:alpha val="0"/>
                        </a:srgbClr>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989898"/>
                    </a:solidFill>
                  </a:tcPr>
                </a:tc>
                <a:tc>
                  <a:txBody>
                    <a:bodyPr/>
                    <a:lstStyle/>
                    <a:p>
                      <a:pPr marL="0" marR="0" lvl="0" indent="0" algn="l" rtl="0">
                        <a:spcBef>
                          <a:spcPts val="0"/>
                        </a:spcBef>
                        <a:spcAft>
                          <a:spcPts val="0"/>
                        </a:spcAft>
                        <a:buNone/>
                      </a:pPr>
                      <a:endParaRPr sz="1200"/>
                    </a:p>
                  </a:txBody>
                  <a:tcPr marL="68588" marR="68588" marT="81000" marB="94500">
                    <a:lnL w="762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762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10005"/>
                  </a:ext>
                </a:extLst>
              </a:tr>
              <a:tr h="557224">
                <a:tc>
                  <a:txBody>
                    <a:bodyPr/>
                    <a:lstStyle/>
                    <a:p>
                      <a:pPr marL="0" marR="0" lvl="0" indent="0" algn="l" rtl="0">
                        <a:lnSpc>
                          <a:spcPct val="100000"/>
                        </a:lnSpc>
                        <a:spcBef>
                          <a:spcPts val="0"/>
                        </a:spcBef>
                        <a:spcAft>
                          <a:spcPts val="0"/>
                        </a:spcAft>
                        <a:buClr>
                          <a:schemeClr val="lt1"/>
                        </a:buClr>
                        <a:buSzPts val="1100"/>
                        <a:buFont typeface="Arial"/>
                        <a:buNone/>
                      </a:pPr>
                      <a:r>
                        <a:rPr lang="nl-BE" sz="1800" b="1" smtClean="0">
                          <a:solidFill>
                            <a:schemeClr val="lt1"/>
                          </a:solidFill>
                        </a:rPr>
                        <a:t>Scope</a:t>
                      </a:r>
                      <a:r>
                        <a:rPr lang="nl-BE" sz="1800" b="1" baseline="0" smtClean="0">
                          <a:solidFill>
                            <a:schemeClr val="lt1"/>
                          </a:solidFill>
                        </a:rPr>
                        <a:t> bepalen</a:t>
                      </a:r>
                      <a:endParaRPr sz="1800" b="1" dirty="0">
                        <a:solidFill>
                          <a:schemeClr val="lt1"/>
                        </a:solidFill>
                      </a:endParaRPr>
                    </a:p>
                  </a:txBody>
                  <a:tcPr marL="68588" marR="68588" marT="81000" marB="94500" anchor="ctr">
                    <a:lnL w="9525" cap="flat" cmpd="sng">
                      <a:solidFill>
                        <a:srgbClr val="000000">
                          <a:alpha val="0"/>
                        </a:srgbClr>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989898"/>
                    </a:solidFill>
                  </a:tcPr>
                </a:tc>
                <a:tc>
                  <a:txBody>
                    <a:bodyPr/>
                    <a:lstStyle/>
                    <a:p>
                      <a:pPr marL="0" marR="0" lvl="0" indent="0" algn="l" rtl="0">
                        <a:spcBef>
                          <a:spcPts val="0"/>
                        </a:spcBef>
                        <a:spcAft>
                          <a:spcPts val="0"/>
                        </a:spcAft>
                        <a:buNone/>
                      </a:pPr>
                      <a:endParaRPr sz="1200"/>
                    </a:p>
                  </a:txBody>
                  <a:tcPr marL="68588" marR="68588" marT="81000" marB="94500">
                    <a:lnL w="762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762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10006"/>
                  </a:ext>
                </a:extLst>
              </a:tr>
              <a:tr h="557224">
                <a:tc>
                  <a:txBody>
                    <a:bodyPr/>
                    <a:lstStyle/>
                    <a:p>
                      <a:pPr marL="0" marR="0" lvl="0" indent="0" algn="l" rtl="0">
                        <a:lnSpc>
                          <a:spcPct val="100000"/>
                        </a:lnSpc>
                        <a:spcBef>
                          <a:spcPts val="0"/>
                        </a:spcBef>
                        <a:spcAft>
                          <a:spcPts val="0"/>
                        </a:spcAft>
                        <a:buClr>
                          <a:schemeClr val="lt1"/>
                        </a:buClr>
                        <a:buSzPts val="1100"/>
                        <a:buFont typeface="Arial"/>
                        <a:buNone/>
                      </a:pPr>
                      <a:r>
                        <a:rPr lang="nl-BE" sz="1800" b="1" smtClean="0">
                          <a:solidFill>
                            <a:schemeClr val="lt1"/>
                          </a:solidFill>
                        </a:rPr>
                        <a:t>Charter bekrachtigen</a:t>
                      </a:r>
                      <a:endParaRPr sz="1800" b="1" dirty="0">
                        <a:solidFill>
                          <a:schemeClr val="lt1"/>
                        </a:solidFill>
                      </a:endParaRPr>
                    </a:p>
                  </a:txBody>
                  <a:tcPr marL="68588" marR="68588" marT="81000" marB="94500" anchor="ctr">
                    <a:lnL w="9525" cap="flat" cmpd="sng">
                      <a:solidFill>
                        <a:srgbClr val="000000">
                          <a:alpha val="0"/>
                        </a:srgbClr>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989898"/>
                    </a:solidFill>
                  </a:tcPr>
                </a:tc>
                <a:tc>
                  <a:txBody>
                    <a:bodyPr/>
                    <a:lstStyle/>
                    <a:p>
                      <a:pPr marL="0" marR="0" lvl="0" indent="0" algn="l" rtl="0">
                        <a:spcBef>
                          <a:spcPts val="0"/>
                        </a:spcBef>
                        <a:spcAft>
                          <a:spcPts val="0"/>
                        </a:spcAft>
                        <a:buNone/>
                      </a:pPr>
                      <a:endParaRPr sz="1200"/>
                    </a:p>
                  </a:txBody>
                  <a:tcPr marL="68588" marR="68588" marT="81000" marB="94500">
                    <a:lnL w="762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762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10007"/>
                  </a:ext>
                </a:extLst>
              </a:tr>
              <a:tr h="506085">
                <a:tc>
                  <a:txBody>
                    <a:bodyPr/>
                    <a:lstStyle/>
                    <a:p>
                      <a:pPr marL="0" marR="0" lvl="0" indent="0" algn="l" rtl="0">
                        <a:lnSpc>
                          <a:spcPct val="100000"/>
                        </a:lnSpc>
                        <a:spcBef>
                          <a:spcPts val="0"/>
                        </a:spcBef>
                        <a:spcAft>
                          <a:spcPts val="0"/>
                        </a:spcAft>
                        <a:buClr>
                          <a:schemeClr val="lt1"/>
                        </a:buClr>
                        <a:buSzPts val="1100"/>
                        <a:buFont typeface="Arial"/>
                        <a:buNone/>
                      </a:pPr>
                      <a:r>
                        <a:rPr lang="nl-BE" sz="1750" b="1" smtClean="0">
                          <a:solidFill>
                            <a:schemeClr val="lt1"/>
                          </a:solidFill>
                        </a:rPr>
                        <a:t>Thematische</a:t>
                      </a:r>
                      <a:r>
                        <a:rPr lang="nl-BE" sz="1750" b="1" baseline="0" smtClean="0">
                          <a:solidFill>
                            <a:schemeClr val="lt1"/>
                          </a:solidFill>
                        </a:rPr>
                        <a:t> werkgroepen</a:t>
                      </a:r>
                      <a:endParaRPr sz="1750" b="1" dirty="0">
                        <a:solidFill>
                          <a:schemeClr val="lt1"/>
                        </a:solidFill>
                      </a:endParaRPr>
                    </a:p>
                  </a:txBody>
                  <a:tcPr marL="68588" marR="68588" marT="81000" marB="94500" anchor="ctr">
                    <a:lnL w="9525" cap="flat" cmpd="sng">
                      <a:solidFill>
                        <a:srgbClr val="000000">
                          <a:alpha val="0"/>
                        </a:srgbClr>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989898"/>
                    </a:solidFill>
                  </a:tcPr>
                </a:tc>
                <a:tc>
                  <a:txBody>
                    <a:bodyPr/>
                    <a:lstStyle/>
                    <a:p>
                      <a:pPr marL="0" marR="0" lvl="0" indent="0" algn="l" rtl="0">
                        <a:spcBef>
                          <a:spcPts val="0"/>
                        </a:spcBef>
                        <a:spcAft>
                          <a:spcPts val="0"/>
                        </a:spcAft>
                        <a:buNone/>
                      </a:pPr>
                      <a:endParaRPr sz="1200"/>
                    </a:p>
                  </a:txBody>
                  <a:tcPr marL="68588" marR="68588" marT="81000" marB="94500">
                    <a:lnL w="762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762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10008"/>
                  </a:ext>
                </a:extLst>
              </a:tr>
              <a:tr h="467720">
                <a:tc>
                  <a:txBody>
                    <a:bodyPr/>
                    <a:lstStyle/>
                    <a:p>
                      <a:pPr marL="0" marR="0" lvl="0" indent="0" algn="l" rtl="0">
                        <a:lnSpc>
                          <a:spcPct val="100000"/>
                        </a:lnSpc>
                        <a:spcBef>
                          <a:spcPts val="0"/>
                        </a:spcBef>
                        <a:spcAft>
                          <a:spcPts val="0"/>
                        </a:spcAft>
                        <a:buClr>
                          <a:schemeClr val="lt1"/>
                        </a:buClr>
                        <a:buSzPts val="1100"/>
                        <a:buFont typeface="Arial"/>
                        <a:buNone/>
                      </a:pPr>
                      <a:r>
                        <a:rPr lang="nl-BE" sz="1800" b="1" smtClean="0">
                          <a:solidFill>
                            <a:schemeClr val="lt1"/>
                          </a:solidFill>
                        </a:rPr>
                        <a:t>Kandidaat-standaard</a:t>
                      </a:r>
                      <a:endParaRPr sz="1800" b="1" dirty="0">
                        <a:solidFill>
                          <a:schemeClr val="lt1"/>
                        </a:solidFill>
                      </a:endParaRPr>
                    </a:p>
                  </a:txBody>
                  <a:tcPr marL="68588" marR="68588" marT="81000" marB="94500" anchor="ctr">
                    <a:lnL w="9525" cap="flat" cmpd="sng">
                      <a:solidFill>
                        <a:srgbClr val="000000">
                          <a:alpha val="0"/>
                        </a:srgbClr>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989898"/>
                    </a:solidFill>
                  </a:tcPr>
                </a:tc>
                <a:tc>
                  <a:txBody>
                    <a:bodyPr/>
                    <a:lstStyle/>
                    <a:p>
                      <a:pPr marL="0" marR="0" lvl="0" indent="0" algn="l" rtl="0">
                        <a:spcBef>
                          <a:spcPts val="0"/>
                        </a:spcBef>
                        <a:spcAft>
                          <a:spcPts val="0"/>
                        </a:spcAft>
                        <a:buNone/>
                      </a:pPr>
                      <a:endParaRPr sz="1200"/>
                    </a:p>
                  </a:txBody>
                  <a:tcPr marL="68588" marR="68588" marT="81000" marB="94500">
                    <a:lnL w="762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762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3353208306"/>
                  </a:ext>
                </a:extLst>
              </a:tr>
              <a:tr h="467720">
                <a:tc>
                  <a:txBody>
                    <a:bodyPr/>
                    <a:lstStyle/>
                    <a:p>
                      <a:pPr marL="0" marR="0" lvl="0" indent="0" algn="l" rtl="0">
                        <a:lnSpc>
                          <a:spcPct val="100000"/>
                        </a:lnSpc>
                        <a:spcBef>
                          <a:spcPts val="0"/>
                        </a:spcBef>
                        <a:spcAft>
                          <a:spcPts val="0"/>
                        </a:spcAft>
                        <a:buClr>
                          <a:schemeClr val="lt1"/>
                        </a:buClr>
                        <a:buSzPts val="1100"/>
                        <a:buFont typeface="Arial"/>
                        <a:buNone/>
                      </a:pPr>
                      <a:r>
                        <a:rPr lang="nl-BE" sz="1800" b="1" smtClean="0">
                          <a:solidFill>
                            <a:schemeClr val="lt1"/>
                          </a:solidFill>
                        </a:rPr>
                        <a:t>Publieke</a:t>
                      </a:r>
                      <a:r>
                        <a:rPr lang="nl-BE" sz="1800" b="1" baseline="0" smtClean="0">
                          <a:solidFill>
                            <a:schemeClr val="lt1"/>
                          </a:solidFill>
                        </a:rPr>
                        <a:t> review</a:t>
                      </a:r>
                      <a:endParaRPr sz="1800" b="1" dirty="0">
                        <a:solidFill>
                          <a:schemeClr val="lt1"/>
                        </a:solidFill>
                      </a:endParaRPr>
                    </a:p>
                  </a:txBody>
                  <a:tcPr marL="68588" marR="68588" marT="81000" marB="94500" anchor="ctr">
                    <a:lnL w="9525" cap="flat" cmpd="sng">
                      <a:solidFill>
                        <a:srgbClr val="000000">
                          <a:alpha val="0"/>
                        </a:srgbClr>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989898"/>
                    </a:solidFill>
                  </a:tcPr>
                </a:tc>
                <a:tc>
                  <a:txBody>
                    <a:bodyPr/>
                    <a:lstStyle/>
                    <a:p>
                      <a:pPr marL="0" marR="0" lvl="0" indent="0" algn="l" rtl="0">
                        <a:spcBef>
                          <a:spcPts val="0"/>
                        </a:spcBef>
                        <a:spcAft>
                          <a:spcPts val="0"/>
                        </a:spcAft>
                        <a:buNone/>
                      </a:pPr>
                      <a:endParaRPr sz="1200"/>
                    </a:p>
                  </a:txBody>
                  <a:tcPr marL="68588" marR="68588" marT="81000" marB="94500">
                    <a:lnL w="762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762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3553495225"/>
                  </a:ext>
                </a:extLst>
              </a:tr>
              <a:tr h="467720">
                <a:tc>
                  <a:txBody>
                    <a:bodyPr/>
                    <a:lstStyle/>
                    <a:p>
                      <a:pPr marL="0" marR="0" lvl="0" indent="0" algn="l" rtl="0">
                        <a:lnSpc>
                          <a:spcPct val="100000"/>
                        </a:lnSpc>
                        <a:spcBef>
                          <a:spcPts val="0"/>
                        </a:spcBef>
                        <a:spcAft>
                          <a:spcPts val="0"/>
                        </a:spcAft>
                        <a:buClr>
                          <a:schemeClr val="lt1"/>
                        </a:buClr>
                        <a:buSzPts val="1100"/>
                        <a:buFont typeface="Arial"/>
                        <a:buNone/>
                      </a:pPr>
                      <a:r>
                        <a:rPr lang="nl-BE" sz="1800" b="1" smtClean="0">
                          <a:solidFill>
                            <a:schemeClr val="lt1"/>
                          </a:solidFill>
                        </a:rPr>
                        <a:t>Erkenning standaard</a:t>
                      </a:r>
                      <a:endParaRPr sz="1800" b="1" dirty="0">
                        <a:solidFill>
                          <a:schemeClr val="lt1"/>
                        </a:solidFill>
                      </a:endParaRPr>
                    </a:p>
                  </a:txBody>
                  <a:tcPr marL="68588" marR="68588" marT="81000" marB="94500" anchor="ctr">
                    <a:lnL w="9525" cap="flat" cmpd="sng">
                      <a:solidFill>
                        <a:srgbClr val="000000">
                          <a:alpha val="0"/>
                        </a:srgbClr>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989898"/>
                    </a:solidFill>
                  </a:tcPr>
                </a:tc>
                <a:tc>
                  <a:txBody>
                    <a:bodyPr/>
                    <a:lstStyle/>
                    <a:p>
                      <a:pPr marL="0" marR="0" lvl="0" indent="0" algn="l" rtl="0">
                        <a:spcBef>
                          <a:spcPts val="0"/>
                        </a:spcBef>
                        <a:spcAft>
                          <a:spcPts val="0"/>
                        </a:spcAft>
                        <a:buNone/>
                      </a:pPr>
                      <a:endParaRPr sz="1200"/>
                    </a:p>
                  </a:txBody>
                  <a:tcPr marL="68588" marR="68588" marT="81000" marB="94500">
                    <a:lnL w="762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762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D70F"/>
                    </a:solidFill>
                  </a:tcPr>
                </a:tc>
                <a:extLst>
                  <a:ext uri="{0D108BD9-81ED-4DB2-BD59-A6C34878D82A}">
                    <a16:rowId xmlns:a16="http://schemas.microsoft.com/office/drawing/2014/main" val="3281476183"/>
                  </a:ext>
                </a:extLst>
              </a:tr>
            </a:tbl>
          </a:graphicData>
        </a:graphic>
      </p:graphicFrame>
    </p:spTree>
    <p:extLst>
      <p:ext uri="{BB962C8B-B14F-4D97-AF65-F5344CB8AC3E}">
        <p14:creationId xmlns:p14="http://schemas.microsoft.com/office/powerpoint/2010/main" val="20699496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120953" y="83978"/>
            <a:ext cx="6147454" cy="6666447"/>
            <a:chOff x="1512978" y="247869"/>
            <a:chExt cx="6870787" cy="7450847"/>
          </a:xfrm>
        </p:grpSpPr>
        <p:pic>
          <p:nvPicPr>
            <p:cNvPr id="7" name="Picture 6">
              <a:extLst>
                <a:ext uri="{FF2B5EF4-FFF2-40B4-BE49-F238E27FC236}">
                  <a16:creationId xmlns:a16="http://schemas.microsoft.com/office/drawing/2014/main" id="{01C5B739-E18D-49A5-B8E6-07D33CAE397B}"/>
                </a:ext>
              </a:extLst>
            </p:cNvPr>
            <p:cNvPicPr>
              <a:picLocks noChangeAspect="1"/>
            </p:cNvPicPr>
            <p:nvPr/>
          </p:nvPicPr>
          <p:blipFill>
            <a:blip r:embed="rId3"/>
            <a:stretch>
              <a:fillRect/>
            </a:stretch>
          </p:blipFill>
          <p:spPr>
            <a:xfrm>
              <a:off x="1512978" y="247869"/>
              <a:ext cx="6870787" cy="4871126"/>
            </a:xfrm>
            <a:prstGeom prst="rect">
              <a:avLst/>
            </a:prstGeom>
            <a:solidFill>
              <a:schemeClr val="lt1"/>
            </a:solidFill>
            <a:ln w="114300" cap="sq" cmpd="sng">
              <a:noFill/>
              <a:prstDash val="solid"/>
              <a:miter lim="8000"/>
              <a:headEnd type="none" w="med" len="med"/>
              <a:tailEnd type="none" w="med" len="med"/>
            </a:ln>
          </p:spPr>
        </p:pic>
        <p:pic>
          <p:nvPicPr>
            <p:cNvPr id="8" name="Shape 75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512978" y="5100333"/>
              <a:ext cx="6870787" cy="2598383"/>
            </a:xfrm>
            <a:prstGeom prst="rect">
              <a:avLst/>
            </a:prstGeom>
            <a:noFill/>
            <a:ln>
              <a:noFill/>
            </a:ln>
          </p:spPr>
        </p:pic>
      </p:grpSp>
      <p:sp>
        <p:nvSpPr>
          <p:cNvPr id="2" name="Slide Number Placeholder 1"/>
          <p:cNvSpPr>
            <a:spLocks noGrp="1"/>
          </p:cNvSpPr>
          <p:nvPr>
            <p:ph type="sldNum" idx="12"/>
          </p:nvPr>
        </p:nvSpPr>
        <p:spPr/>
        <p:txBody>
          <a:bodyPr/>
          <a:lstStyle/>
          <a:p>
            <a:fld id="{00000000-1234-1234-1234-123412341234}" type="slidenum">
              <a:rPr lang="nl-BE" smtClean="0"/>
              <a:pPr/>
              <a:t>11</a:t>
            </a:fld>
            <a:endParaRPr lang="nl-BE" dirty="0"/>
          </a:p>
        </p:txBody>
      </p:sp>
    </p:spTree>
    <p:extLst>
      <p:ext uri="{BB962C8B-B14F-4D97-AF65-F5344CB8AC3E}">
        <p14:creationId xmlns:p14="http://schemas.microsoft.com/office/powerpoint/2010/main" val="896861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 name="Oval 3"/>
          <p:cNvSpPr/>
          <p:nvPr/>
        </p:nvSpPr>
        <p:spPr>
          <a:xfrm>
            <a:off x="1612900" y="2216150"/>
            <a:ext cx="1656000" cy="165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smtClean="0">
                <a:solidFill>
                  <a:schemeClr val="accent4"/>
                </a:solidFill>
              </a:rPr>
              <a:t>23</a:t>
            </a:r>
            <a:endParaRPr lang="en-US" sz="7200">
              <a:solidFill>
                <a:schemeClr val="accent4"/>
              </a:solidFill>
            </a:endParaRPr>
          </a:p>
        </p:txBody>
      </p:sp>
      <p:sp>
        <p:nvSpPr>
          <p:cNvPr id="9" name="Oval 8"/>
          <p:cNvSpPr/>
          <p:nvPr/>
        </p:nvSpPr>
        <p:spPr>
          <a:xfrm>
            <a:off x="5181600" y="2216150"/>
            <a:ext cx="1656000" cy="165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smtClean="0">
                <a:solidFill>
                  <a:schemeClr val="accent4"/>
                </a:solidFill>
              </a:rPr>
              <a:t>11</a:t>
            </a:r>
            <a:endParaRPr lang="en-US" sz="7200">
              <a:solidFill>
                <a:schemeClr val="accent4"/>
              </a:solidFill>
            </a:endParaRPr>
          </a:p>
        </p:txBody>
      </p:sp>
      <p:sp>
        <p:nvSpPr>
          <p:cNvPr id="10" name="Oval 9"/>
          <p:cNvSpPr/>
          <p:nvPr/>
        </p:nvSpPr>
        <p:spPr>
          <a:xfrm>
            <a:off x="8750300" y="2216150"/>
            <a:ext cx="1656000" cy="165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smtClean="0">
                <a:solidFill>
                  <a:schemeClr val="accent4"/>
                </a:solidFill>
              </a:rPr>
              <a:t>7</a:t>
            </a:r>
            <a:endParaRPr lang="en-US" sz="7200">
              <a:solidFill>
                <a:schemeClr val="accent4"/>
              </a:solidFill>
            </a:endParaRPr>
          </a:p>
        </p:txBody>
      </p:sp>
      <p:sp>
        <p:nvSpPr>
          <p:cNvPr id="5" name="TextBox 4"/>
          <p:cNvSpPr txBox="1"/>
          <p:nvPr/>
        </p:nvSpPr>
        <p:spPr>
          <a:xfrm>
            <a:off x="1453475" y="4019550"/>
            <a:ext cx="1974850" cy="646331"/>
          </a:xfrm>
          <a:prstGeom prst="rect">
            <a:avLst/>
          </a:prstGeom>
          <a:noFill/>
        </p:spPr>
        <p:txBody>
          <a:bodyPr wrap="square" rtlCol="0">
            <a:spAutoFit/>
          </a:bodyPr>
          <a:lstStyle/>
          <a:p>
            <a:pPr algn="ctr"/>
            <a:r>
              <a:rPr lang="en-US" b="1" smtClean="0"/>
              <a:t>Erkende standaarden</a:t>
            </a:r>
            <a:endParaRPr lang="en-US" b="1"/>
          </a:p>
        </p:txBody>
      </p:sp>
      <p:sp>
        <p:nvSpPr>
          <p:cNvPr id="12" name="TextBox 11"/>
          <p:cNvSpPr txBox="1"/>
          <p:nvPr/>
        </p:nvSpPr>
        <p:spPr>
          <a:xfrm>
            <a:off x="5022175" y="4019550"/>
            <a:ext cx="1974850" cy="646331"/>
          </a:xfrm>
          <a:prstGeom prst="rect">
            <a:avLst/>
          </a:prstGeom>
          <a:noFill/>
        </p:spPr>
        <p:txBody>
          <a:bodyPr wrap="square" rtlCol="0">
            <a:spAutoFit/>
          </a:bodyPr>
          <a:lstStyle/>
          <a:p>
            <a:pPr algn="ctr"/>
            <a:r>
              <a:rPr lang="en-US" b="1" smtClean="0"/>
              <a:t>Kandidaat- standaarden</a:t>
            </a:r>
            <a:endParaRPr lang="en-US" b="1"/>
          </a:p>
        </p:txBody>
      </p:sp>
      <p:sp>
        <p:nvSpPr>
          <p:cNvPr id="13" name="TextBox 12"/>
          <p:cNvSpPr txBox="1"/>
          <p:nvPr/>
        </p:nvSpPr>
        <p:spPr>
          <a:xfrm>
            <a:off x="8590875" y="4019550"/>
            <a:ext cx="1974850" cy="646331"/>
          </a:xfrm>
          <a:prstGeom prst="rect">
            <a:avLst/>
          </a:prstGeom>
          <a:noFill/>
        </p:spPr>
        <p:txBody>
          <a:bodyPr wrap="square" rtlCol="0">
            <a:spAutoFit/>
          </a:bodyPr>
          <a:lstStyle/>
          <a:p>
            <a:pPr algn="ctr"/>
            <a:r>
              <a:rPr lang="en-US" b="1" smtClean="0"/>
              <a:t>Standaarden in ontwikkeling</a:t>
            </a:r>
            <a:endParaRPr lang="en-US" b="1"/>
          </a:p>
        </p:txBody>
      </p:sp>
      <p:sp>
        <p:nvSpPr>
          <p:cNvPr id="14" name="Shape 540"/>
          <p:cNvSpPr txBox="1"/>
          <p:nvPr/>
        </p:nvSpPr>
        <p:spPr>
          <a:xfrm>
            <a:off x="838201" y="104336"/>
            <a:ext cx="8064896" cy="1103867"/>
          </a:xfrm>
          <a:prstGeom prst="rect">
            <a:avLst/>
          </a:prstGeom>
          <a:noFill/>
          <a:ln>
            <a:noFill/>
          </a:ln>
        </p:spPr>
        <p:txBody>
          <a:bodyPr spcFirstLastPara="1" wrap="square" lIns="91425" tIns="45700" rIns="91425" bIns="45700" anchor="ctr" anchorCtr="0">
            <a:noAutofit/>
          </a:bodyPr>
          <a:lstStyle>
            <a:defPPr>
              <a:defRPr lang="en-US"/>
            </a:defPPr>
            <a:lvl1pPr>
              <a:lnSpc>
                <a:spcPct val="75000"/>
              </a:lnSpc>
              <a:buClr>
                <a:srgbClr val="FFFFFF"/>
              </a:buClr>
              <a:defRPr sz="4000" b="1">
                <a:latin typeface="FlandersArtSans-Bold" panose="00000800000000000000"/>
                <a:ea typeface="Calibri"/>
                <a:cs typeface="Calibri"/>
              </a:defRPr>
            </a:lvl1pPr>
          </a:lstStyle>
          <a:p>
            <a:r>
              <a:rPr lang="nl-BE">
                <a:sym typeface="Calibri"/>
              </a:rPr>
              <a:t>Status 2019</a:t>
            </a:r>
            <a:endParaRPr lang="nl-BE" dirty="0">
              <a:sym typeface="Calibri"/>
            </a:endParaRPr>
          </a:p>
        </p:txBody>
      </p:sp>
    </p:spTree>
    <p:extLst>
      <p:ext uri="{BB962C8B-B14F-4D97-AF65-F5344CB8AC3E}">
        <p14:creationId xmlns:p14="http://schemas.microsoft.com/office/powerpoint/2010/main" val="2904893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7" name="Shape 711"/>
          <p:cNvSpPr txBox="1"/>
          <p:nvPr/>
        </p:nvSpPr>
        <p:spPr>
          <a:xfrm>
            <a:off x="2032971" y="322326"/>
            <a:ext cx="8449583" cy="2048428"/>
          </a:xfrm>
          <a:prstGeom prst="rect">
            <a:avLst/>
          </a:prstGeom>
          <a:noFill/>
          <a:ln>
            <a:noFill/>
          </a:ln>
        </p:spPr>
        <p:txBody>
          <a:bodyPr spcFirstLastPara="1" wrap="square" lIns="91425" tIns="45700" rIns="91425" bIns="45700" anchor="ctr" anchorCtr="0">
            <a:noAutofit/>
          </a:bodyPr>
          <a:lstStyle/>
          <a:p>
            <a:pPr lvl="0"/>
            <a:r>
              <a:rPr lang="nl-BE" dirty="0">
                <a:latin typeface="Calibri"/>
                <a:ea typeface="Calibri"/>
                <a:cs typeface="Calibri"/>
                <a:sym typeface="Calibri"/>
              </a:rPr>
              <a:t>Een </a:t>
            </a:r>
            <a:r>
              <a:rPr lang="nl-BE" sz="2800" b="1" dirty="0">
                <a:latin typeface="Calibri"/>
                <a:ea typeface="Calibri"/>
                <a:cs typeface="Calibri"/>
                <a:sym typeface="Calibri"/>
              </a:rPr>
              <a:t>applicatieprofiel</a:t>
            </a:r>
            <a:r>
              <a:rPr lang="nl-BE" dirty="0">
                <a:latin typeface="Calibri"/>
                <a:ea typeface="Calibri"/>
                <a:cs typeface="Calibri"/>
                <a:sym typeface="Calibri"/>
              </a:rPr>
              <a:t> is een specificatie voor gegevensuitwisseling voor applicaties die een bepaalde </a:t>
            </a:r>
            <a:r>
              <a:rPr lang="nl-BE" dirty="0" err="1">
                <a:latin typeface="Calibri"/>
                <a:ea typeface="Calibri"/>
                <a:cs typeface="Calibri"/>
                <a:sym typeface="Calibri"/>
              </a:rPr>
              <a:t>use</a:t>
            </a:r>
            <a:r>
              <a:rPr lang="nl-BE" dirty="0">
                <a:latin typeface="Calibri"/>
                <a:ea typeface="Calibri"/>
                <a:cs typeface="Calibri"/>
                <a:sym typeface="Calibri"/>
              </a:rPr>
              <a:t> case vervullen. Het laat toe om naast een gedeelde semantiek ook bijkomende restricties op te leggen, zoals het vastleggen van </a:t>
            </a:r>
            <a:r>
              <a:rPr lang="nl-BE" dirty="0" err="1">
                <a:latin typeface="Calibri"/>
                <a:ea typeface="Calibri"/>
                <a:cs typeface="Calibri"/>
                <a:sym typeface="Calibri"/>
              </a:rPr>
              <a:t>kardinaliteiten</a:t>
            </a:r>
            <a:r>
              <a:rPr lang="nl-BE" dirty="0">
                <a:latin typeface="Calibri"/>
                <a:ea typeface="Calibri"/>
                <a:cs typeface="Calibri"/>
                <a:sym typeface="Calibri"/>
              </a:rPr>
              <a:t> of het gebruik van bepaalde codelijsten. Een applicatieprofiel kan dienen als documentatie voor analisten en ontwikkelaars.</a:t>
            </a:r>
          </a:p>
        </p:txBody>
      </p:sp>
      <p:pic>
        <p:nvPicPr>
          <p:cNvPr id="5" name="Picture 4">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89353" y="2370754"/>
            <a:ext cx="7736818" cy="3669604"/>
          </a:xfrm>
          <a:prstGeom prst="rect">
            <a:avLst/>
          </a:prstGeom>
        </p:spPr>
      </p:pic>
    </p:spTree>
    <p:extLst>
      <p:ext uri="{BB962C8B-B14F-4D97-AF65-F5344CB8AC3E}">
        <p14:creationId xmlns:p14="http://schemas.microsoft.com/office/powerpoint/2010/main" val="1574703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7" name="Shape 711"/>
          <p:cNvSpPr txBox="1"/>
          <p:nvPr/>
        </p:nvSpPr>
        <p:spPr>
          <a:xfrm>
            <a:off x="1947424" y="170889"/>
            <a:ext cx="8449583" cy="2048428"/>
          </a:xfrm>
          <a:prstGeom prst="rect">
            <a:avLst/>
          </a:prstGeom>
          <a:noFill/>
          <a:ln>
            <a:noFill/>
          </a:ln>
        </p:spPr>
        <p:txBody>
          <a:bodyPr spcFirstLastPara="1" wrap="square" lIns="91425" tIns="45700" rIns="91425" bIns="45700" anchor="ctr" anchorCtr="0">
            <a:noAutofit/>
          </a:bodyPr>
          <a:lstStyle/>
          <a:p>
            <a:pPr lvl="0"/>
            <a:r>
              <a:rPr lang="nl-BE" dirty="0">
                <a:latin typeface="Calibri"/>
                <a:ea typeface="Calibri"/>
                <a:cs typeface="Calibri"/>
                <a:sym typeface="Calibri"/>
              </a:rPr>
              <a:t>De </a:t>
            </a:r>
            <a:r>
              <a:rPr lang="nl-BE" sz="2800" b="1" dirty="0">
                <a:latin typeface="Calibri"/>
                <a:ea typeface="Calibri"/>
                <a:cs typeface="Calibri"/>
                <a:sym typeface="Calibri"/>
              </a:rPr>
              <a:t>vocabularia</a:t>
            </a:r>
            <a:r>
              <a:rPr lang="nl-BE" dirty="0">
                <a:latin typeface="Calibri"/>
                <a:ea typeface="Calibri"/>
                <a:cs typeface="Calibri"/>
                <a:sym typeface="Calibri"/>
              </a:rPr>
              <a:t> op deze pagina zijn de basis voor open semantische informatiestandaarden, ze bieden een gedeeld begrippenkader voor bepaalde concepten met een focus op gegevensuitwisseling en zijn tot stand gekomen in de werkgroep OSLO van Informatie Vlaanderen.</a:t>
            </a:r>
          </a:p>
        </p:txBody>
      </p:sp>
      <p:pic>
        <p:nvPicPr>
          <p:cNvPr id="3" name="Picture 2">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25315" y="2219317"/>
            <a:ext cx="7893800" cy="3416720"/>
          </a:xfrm>
          <a:prstGeom prst="rect">
            <a:avLst/>
          </a:prstGeom>
        </p:spPr>
      </p:pic>
    </p:spTree>
    <p:extLst>
      <p:ext uri="{BB962C8B-B14F-4D97-AF65-F5344CB8AC3E}">
        <p14:creationId xmlns:p14="http://schemas.microsoft.com/office/powerpoint/2010/main" val="3945159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98070" y="1194816"/>
            <a:ext cx="7938762" cy="5109893"/>
          </a:xfrm>
          <a:prstGeom prst="rect">
            <a:avLst/>
          </a:prstGeom>
        </p:spPr>
      </p:pic>
      <p:sp>
        <p:nvSpPr>
          <p:cNvPr id="11" name="Shape 540"/>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defPPr>
              <a:defRPr lang="en-US"/>
            </a:defPPr>
            <a:lvl1pPr>
              <a:lnSpc>
                <a:spcPct val="75000"/>
              </a:lnSpc>
              <a:buClr>
                <a:srgbClr val="FFFFFF"/>
              </a:buClr>
              <a:defRPr sz="4000" b="1">
                <a:latin typeface="FlandersArtSans-Bold" panose="00000800000000000000"/>
                <a:ea typeface="Calibri"/>
                <a:cs typeface="Calibri"/>
              </a:defRPr>
            </a:lvl1pPr>
          </a:lstStyle>
          <a:p>
            <a:r>
              <a:rPr lang="nl-BE">
                <a:sym typeface="Calibri"/>
              </a:rPr>
              <a:t>OSLO in de praktijk</a:t>
            </a:r>
            <a:endParaRPr lang="nl-BE" dirty="0">
              <a:sym typeface="Calibri"/>
            </a:endParaRPr>
          </a:p>
        </p:txBody>
      </p:sp>
    </p:spTree>
    <p:extLst>
      <p:ext uri="{BB962C8B-B14F-4D97-AF65-F5344CB8AC3E}">
        <p14:creationId xmlns:p14="http://schemas.microsoft.com/office/powerpoint/2010/main" val="3945755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2246316096"/>
              </p:ext>
            </p:extLst>
          </p:nvPr>
        </p:nvGraphicFramePr>
        <p:xfrm>
          <a:off x="1204444" y="1308100"/>
          <a:ext cx="10327156" cy="4825615"/>
        </p:xfrm>
        <a:graphic>
          <a:graphicData uri="http://schemas.openxmlformats.org/drawingml/2006/table">
            <a:tbl>
              <a:tblPr bandRow="1">
                <a:tableStyleId>{93296810-A885-4BE3-A3E7-6D5BEEA58F35}</a:tableStyleId>
              </a:tblPr>
              <a:tblGrid>
                <a:gridCol w="1654904">
                  <a:extLst>
                    <a:ext uri="{9D8B030D-6E8A-4147-A177-3AD203B41FA5}">
                      <a16:colId xmlns:a16="http://schemas.microsoft.com/office/drawing/2014/main" val="3283969494"/>
                    </a:ext>
                  </a:extLst>
                </a:gridCol>
                <a:gridCol w="8672252">
                  <a:extLst>
                    <a:ext uri="{9D8B030D-6E8A-4147-A177-3AD203B41FA5}">
                      <a16:colId xmlns:a16="http://schemas.microsoft.com/office/drawing/2014/main" val="1755487248"/>
                    </a:ext>
                  </a:extLst>
                </a:gridCol>
              </a:tblGrid>
              <a:tr h="2470150">
                <a:tc>
                  <a:txBody>
                    <a:bodyPr/>
                    <a:lstStyle/>
                    <a:p>
                      <a:pPr algn="ctr"/>
                      <a:r>
                        <a:rPr lang="nl-BE" sz="1600" b="1" smtClean="0"/>
                        <a:t>HTML</a:t>
                      </a:r>
                    </a:p>
                    <a:p>
                      <a:pPr algn="ctr"/>
                      <a:r>
                        <a:rPr lang="nl-BE" sz="1600" b="1" smtClean="0"/>
                        <a:t>documentatie</a:t>
                      </a:r>
                      <a:endParaRPr lang="nl-BE" sz="1600" b="1" dirty="0"/>
                    </a:p>
                  </a:txBody>
                  <a:tcPr anchor="ctr"/>
                </a:tc>
                <a:tc>
                  <a:txBody>
                    <a:bodyPr/>
                    <a:lstStyle/>
                    <a:p>
                      <a:endParaRPr lang="nl-BE" sz="1200" dirty="0" smtClean="0"/>
                    </a:p>
                  </a:txBody>
                  <a:tcPr/>
                </a:tc>
                <a:extLst>
                  <a:ext uri="{0D108BD9-81ED-4DB2-BD59-A6C34878D82A}">
                    <a16:rowId xmlns:a16="http://schemas.microsoft.com/office/drawing/2014/main" val="2989145702"/>
                  </a:ext>
                </a:extLst>
              </a:tr>
              <a:tr h="1339850">
                <a:tc>
                  <a:txBody>
                    <a:bodyPr/>
                    <a:lstStyle/>
                    <a:p>
                      <a:pPr algn="ctr"/>
                      <a:r>
                        <a:rPr lang="nl-BE" sz="1600" b="1" smtClean="0"/>
                        <a:t>RDF </a:t>
                      </a:r>
                      <a:endParaRPr lang="nl-BE" sz="1600" b="1" dirty="0"/>
                    </a:p>
                  </a:txBody>
                  <a:tcPr anchor="ctr"/>
                </a:tc>
                <a:tc>
                  <a:txBody>
                    <a:bodyPr/>
                    <a:lstStyle/>
                    <a:p>
                      <a:r>
                        <a:rPr lang="nl-BE" sz="1200" dirty="0" smtClean="0"/>
                        <a:t>&lt;https://data.vlaanderen.be/ns/openbaardomein#eigenaar&gt; a </a:t>
                      </a:r>
                      <a:r>
                        <a:rPr lang="nl-BE" sz="1200" err="1" smtClean="0"/>
                        <a:t>owl:ObjectProperty</a:t>
                      </a:r>
                      <a:r>
                        <a:rPr lang="nl-BE" sz="1200" smtClean="0"/>
                        <a:t> ;</a:t>
                      </a:r>
                      <a:br>
                        <a:rPr lang="nl-BE" sz="1200" smtClean="0"/>
                      </a:br>
                      <a:r>
                        <a:rPr lang="nl-BE" sz="1200" smtClean="0"/>
                        <a:t>          rdfs:label </a:t>
                      </a:r>
                      <a:r>
                        <a:rPr lang="nl-BE" sz="1200" dirty="0" smtClean="0"/>
                        <a:t>"</a:t>
                      </a:r>
                      <a:r>
                        <a:rPr lang="nl-BE" sz="1200" dirty="0" err="1" smtClean="0"/>
                        <a:t>eigenaar"@</a:t>
                      </a:r>
                      <a:r>
                        <a:rPr lang="nl-BE" sz="1200" err="1" smtClean="0"/>
                        <a:t>nl</a:t>
                      </a:r>
                      <a:r>
                        <a:rPr lang="nl-BE" sz="1200" smtClean="0"/>
                        <a:t> ;</a:t>
                      </a:r>
                      <a:br>
                        <a:rPr lang="nl-BE" sz="1200" smtClean="0"/>
                      </a:br>
                      <a:r>
                        <a:rPr lang="nl-BE" sz="1200" baseline="0" smtClean="0"/>
                        <a:t>          </a:t>
                      </a:r>
                      <a:r>
                        <a:rPr lang="nl-BE" sz="1200" smtClean="0"/>
                        <a:t>rdfs:comment </a:t>
                      </a:r>
                      <a:r>
                        <a:rPr lang="nl-BE" sz="1200" dirty="0" smtClean="0"/>
                        <a:t>"De entiteit (bv. de gemeente) die eigenaar is van het object of </a:t>
                      </a:r>
                      <a:r>
                        <a:rPr lang="nl-BE" sz="1200" dirty="0" err="1" smtClean="0"/>
                        <a:t>gebied."@</a:t>
                      </a:r>
                      <a:r>
                        <a:rPr lang="nl-BE" sz="1200" err="1" smtClean="0"/>
                        <a:t>nl</a:t>
                      </a:r>
                      <a:r>
                        <a:rPr lang="nl-BE" sz="1200" smtClean="0"/>
                        <a:t> ;</a:t>
                      </a:r>
                      <a:br>
                        <a:rPr lang="nl-BE" sz="1200" smtClean="0"/>
                      </a:br>
                      <a:r>
                        <a:rPr lang="nl-BE" sz="1200" baseline="0" smtClean="0"/>
                        <a:t>          </a:t>
                      </a:r>
                      <a:r>
                        <a:rPr lang="nl-BE" sz="1200" smtClean="0"/>
                        <a:t>rdfs:domain </a:t>
                      </a:r>
                      <a:r>
                        <a:rPr lang="nl-BE" sz="1200" err="1" smtClean="0"/>
                        <a:t>rdfs:Resource</a:t>
                      </a:r>
                      <a:r>
                        <a:rPr lang="nl-BE" sz="1200" smtClean="0"/>
                        <a:t> ;</a:t>
                      </a:r>
                      <a:br>
                        <a:rPr lang="nl-BE" sz="1200" smtClean="0"/>
                      </a:br>
                      <a:r>
                        <a:rPr lang="nl-BE" sz="1200" baseline="0" smtClean="0"/>
                        <a:t>         </a:t>
                      </a:r>
                      <a:r>
                        <a:rPr lang="nl-BE" sz="1200" smtClean="0"/>
                        <a:t> rdfs:isDefinedBy </a:t>
                      </a:r>
                      <a:r>
                        <a:rPr lang="nl-BE" sz="1200" dirty="0" smtClean="0"/>
                        <a:t>&lt;https://data.vlaanderen.be/ns/openbaardomein</a:t>
                      </a:r>
                      <a:r>
                        <a:rPr lang="nl-BE" sz="1200" smtClean="0"/>
                        <a:t>&gt; ;</a:t>
                      </a:r>
                    </a:p>
                    <a:p>
                      <a:r>
                        <a:rPr lang="nl-BE" sz="1200" baseline="0" smtClean="0"/>
                        <a:t>         </a:t>
                      </a:r>
                      <a:r>
                        <a:rPr lang="nl-BE" sz="1200" smtClean="0"/>
                        <a:t> rdfs:range </a:t>
                      </a:r>
                      <a:r>
                        <a:rPr lang="nl-BE" sz="1200" dirty="0" smtClean="0"/>
                        <a:t>&lt;http://www.w3.org/ns/org#Organization</a:t>
                      </a:r>
                      <a:r>
                        <a:rPr lang="nl-BE" sz="1200" smtClean="0"/>
                        <a:t>&gt; .</a:t>
                      </a:r>
                      <a:endParaRPr lang="nl-BE" sz="1200" dirty="0" smtClean="0"/>
                    </a:p>
                  </a:txBody>
                  <a:tcPr/>
                </a:tc>
                <a:extLst>
                  <a:ext uri="{0D108BD9-81ED-4DB2-BD59-A6C34878D82A}">
                    <a16:rowId xmlns:a16="http://schemas.microsoft.com/office/drawing/2014/main" val="639596955"/>
                  </a:ext>
                </a:extLst>
              </a:tr>
              <a:tr h="1015615">
                <a:tc>
                  <a:txBody>
                    <a:bodyPr/>
                    <a:lstStyle/>
                    <a:p>
                      <a:pPr algn="ctr"/>
                      <a:r>
                        <a:rPr lang="nl-BE" sz="1600" b="1" smtClean="0"/>
                        <a:t>JSON-LD</a:t>
                      </a:r>
                      <a:endParaRPr lang="nl-BE" sz="1600" b="1" dirty="0"/>
                    </a:p>
                  </a:txBody>
                  <a:tcPr anchor="ctr"/>
                </a:tc>
                <a:tc>
                  <a:txBody>
                    <a:bodyPr/>
                    <a:lstStyle/>
                    <a:p>
                      <a:r>
                        <a:rPr lang="nl-NL" sz="1200" dirty="0" smtClean="0"/>
                        <a:t>"</a:t>
                      </a:r>
                      <a:r>
                        <a:rPr lang="nl-NL" sz="1200" smtClean="0"/>
                        <a:t>eigenaar": { </a:t>
                      </a:r>
                    </a:p>
                    <a:p>
                      <a:r>
                        <a:rPr lang="nl-NL" sz="1200" smtClean="0"/>
                        <a:t>          "@</a:t>
                      </a:r>
                      <a:r>
                        <a:rPr lang="nl-NL" sz="1200" err="1" smtClean="0"/>
                        <a:t>id</a:t>
                      </a:r>
                      <a:r>
                        <a:rPr lang="nl-NL" sz="1200" smtClean="0"/>
                        <a:t>": "</a:t>
                      </a:r>
                      <a:r>
                        <a:rPr lang="nl-NL" sz="1200" dirty="0" smtClean="0"/>
                        <a:t>https://data.vlaanderen.be/ns/openbaardomein#eigenaar</a:t>
                      </a:r>
                      <a:r>
                        <a:rPr lang="nl-NL" sz="1200" smtClean="0"/>
                        <a:t>",      </a:t>
                      </a:r>
                      <a:r>
                        <a:rPr lang="nl-NL" sz="1200" baseline="0" smtClean="0"/>
                        <a:t>  </a:t>
                      </a:r>
                      <a:br>
                        <a:rPr lang="nl-NL" sz="1200" baseline="0" smtClean="0"/>
                      </a:br>
                      <a:r>
                        <a:rPr lang="nl-NL" sz="1200" baseline="0" smtClean="0"/>
                        <a:t>          </a:t>
                      </a:r>
                      <a:r>
                        <a:rPr lang="nl-NL" sz="1200" smtClean="0"/>
                        <a:t>"@</a:t>
                      </a:r>
                      <a:r>
                        <a:rPr lang="nl-NL" sz="1200" err="1" smtClean="0"/>
                        <a:t>type</a:t>
                      </a:r>
                      <a:r>
                        <a:rPr lang="nl-NL" sz="1200" smtClean="0"/>
                        <a:t>": "</a:t>
                      </a:r>
                      <a:r>
                        <a:rPr lang="nl-NL" sz="1200" dirty="0" err="1" smtClean="0"/>
                        <a:t>http</a:t>
                      </a:r>
                      <a:r>
                        <a:rPr lang="nl-NL" sz="1200" dirty="0" smtClean="0"/>
                        <a:t>://</a:t>
                      </a:r>
                      <a:r>
                        <a:rPr lang="nl-NL" sz="1200" smtClean="0"/>
                        <a:t>www.w3.org/ns/org#Organization"},</a:t>
                      </a:r>
                      <a:endParaRPr lang="nl-NL" sz="1200" dirty="0" smtClean="0"/>
                    </a:p>
                  </a:txBody>
                  <a:tcPr/>
                </a:tc>
                <a:extLst>
                  <a:ext uri="{0D108BD9-81ED-4DB2-BD59-A6C34878D82A}">
                    <a16:rowId xmlns:a16="http://schemas.microsoft.com/office/drawing/2014/main" val="719588400"/>
                  </a:ext>
                </a:extLst>
              </a:tr>
            </a:tbl>
          </a:graphicData>
        </a:graphic>
      </p:graphicFrame>
      <p:pic>
        <p:nvPicPr>
          <p:cNvPr id="11" name="Picture 10"/>
          <p:cNvPicPr>
            <a:picLocks noChangeAspect="1"/>
          </p:cNvPicPr>
          <p:nvPr/>
        </p:nvPicPr>
        <p:blipFill>
          <a:blip r:embed="rId2"/>
          <a:stretch>
            <a:fillRect/>
          </a:stretch>
        </p:blipFill>
        <p:spPr>
          <a:xfrm>
            <a:off x="6826249" y="2279361"/>
            <a:ext cx="4399433" cy="133267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95402" y="1389867"/>
            <a:ext cx="3575641" cy="1757312"/>
          </a:xfrm>
          <a:prstGeom prst="rect">
            <a:avLst/>
          </a:prstGeom>
        </p:spPr>
      </p:pic>
      <p:sp>
        <p:nvSpPr>
          <p:cNvPr id="13" name="Shape 540"/>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defPPr>
              <a:defRPr lang="en-US"/>
            </a:defPPr>
            <a:lvl1pPr>
              <a:lnSpc>
                <a:spcPct val="75000"/>
              </a:lnSpc>
              <a:buClr>
                <a:srgbClr val="FFFFFF"/>
              </a:buClr>
              <a:defRPr sz="4000" b="1">
                <a:latin typeface="FlandersArtSans-Bold" panose="00000800000000000000"/>
                <a:ea typeface="Calibri"/>
                <a:cs typeface="Calibri"/>
              </a:defRPr>
            </a:lvl1pPr>
          </a:lstStyle>
          <a:p>
            <a:r>
              <a:rPr lang="nl-BE" smtClean="0">
                <a:sym typeface="Calibri"/>
              </a:rPr>
              <a:t>OSLO in </a:t>
            </a:r>
            <a:r>
              <a:rPr lang="nl-BE">
                <a:sym typeface="Calibri"/>
              </a:rPr>
              <a:t>de praktijk</a:t>
            </a:r>
            <a:endParaRPr lang="nl-BE" dirty="0">
              <a:sym typeface="Calibri"/>
            </a:endParaRPr>
          </a:p>
        </p:txBody>
      </p:sp>
    </p:spTree>
    <p:extLst>
      <p:ext uri="{BB962C8B-B14F-4D97-AF65-F5344CB8AC3E}">
        <p14:creationId xmlns:p14="http://schemas.microsoft.com/office/powerpoint/2010/main" val="40904012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pic>
        <p:nvPicPr>
          <p:cNvPr id="1516" name="Google Shape;1516;p119"/>
          <p:cNvPicPr preferRelativeResize="0"/>
          <p:nvPr/>
        </p:nvPicPr>
        <p:blipFill rotWithShape="1">
          <a:blip r:embed="rId3">
            <a:alphaModFix/>
          </a:blip>
          <a:srcRect/>
          <a:stretch/>
        </p:blipFill>
        <p:spPr>
          <a:xfrm>
            <a:off x="460743" y="1"/>
            <a:ext cx="11696617" cy="6858004"/>
          </a:xfrm>
          <a:prstGeom prst="rect">
            <a:avLst/>
          </a:prstGeom>
          <a:noFill/>
          <a:ln>
            <a:noFill/>
          </a:ln>
        </p:spPr>
      </p:pic>
    </p:spTree>
    <p:extLst>
      <p:ext uri="{BB962C8B-B14F-4D97-AF65-F5344CB8AC3E}">
        <p14:creationId xmlns:p14="http://schemas.microsoft.com/office/powerpoint/2010/main" val="15208886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FlandersArtSans-Bold" panose="00000800000000000000" charset="0"/>
              </a:rPr>
              <a:t>Context </a:t>
            </a:r>
            <a:r>
              <a:rPr lang="en-US" b="1" dirty="0" err="1" smtClean="0">
                <a:latin typeface="FlandersArtSans-Bold" panose="00000800000000000000" charset="0"/>
              </a:rPr>
              <a:t>Mobiliteit</a:t>
            </a:r>
            <a:endParaRPr lang="en-US" b="1" dirty="0">
              <a:latin typeface="FlandersArtSans-Bold" panose="00000800000000000000" charset="0"/>
            </a:endParaRPr>
          </a:p>
        </p:txBody>
      </p:sp>
    </p:spTree>
    <p:extLst>
      <p:ext uri="{BB962C8B-B14F-4D97-AF65-F5344CB8AC3E}">
        <p14:creationId xmlns:p14="http://schemas.microsoft.com/office/powerpoint/2010/main" val="15039692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Aanleiding</a:t>
            </a:r>
            <a:r>
              <a:rPr lang="en-US" dirty="0"/>
              <a:t> </a:t>
            </a:r>
            <a:r>
              <a:rPr lang="en-US" dirty="0" err="1"/>
              <a:t>en</a:t>
            </a:r>
            <a:r>
              <a:rPr lang="en-US" dirty="0"/>
              <a:t> context: </a:t>
            </a:r>
            <a:r>
              <a:rPr lang="en-US" dirty="0" err="1"/>
              <a:t>introductie</a:t>
            </a:r>
            <a:r>
              <a:rPr lang="en-US" dirty="0"/>
              <a:t> </a:t>
            </a:r>
            <a:r>
              <a:rPr lang="en-US" dirty="0" err="1"/>
              <a:t>basibereikbaarheid</a:t>
            </a: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19</a:t>
            </a:fld>
            <a:endParaRPr lang="nl-BE" dirty="0"/>
          </a:p>
        </p:txBody>
      </p:sp>
      <p:sp>
        <p:nvSpPr>
          <p:cNvPr id="6" name="Text Placeholder 1"/>
          <p:cNvSpPr txBox="1">
            <a:spLocks/>
          </p:cNvSpPr>
          <p:nvPr/>
        </p:nvSpPr>
        <p:spPr>
          <a:xfrm>
            <a:off x="838201" y="1458007"/>
            <a:ext cx="10515692" cy="4992300"/>
          </a:xfrm>
          <a:prstGeom prst="rect">
            <a:avLst/>
          </a:prstGeom>
        </p:spPr>
        <p:txBody>
          <a:bodyPr/>
          <a:lst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latin typeface="FlandersArtSans-Light"/>
              </a:rPr>
              <a:t>Missie</a:t>
            </a:r>
            <a:r>
              <a:rPr lang="en-US" dirty="0">
                <a:latin typeface="FlandersArtSans-Light"/>
              </a:rPr>
              <a:t> </a:t>
            </a:r>
            <a:r>
              <a:rPr lang="en-US" dirty="0" err="1">
                <a:latin typeface="FlandersArtSans-Light"/>
              </a:rPr>
              <a:t>en</a:t>
            </a:r>
            <a:r>
              <a:rPr lang="en-US" dirty="0">
                <a:latin typeface="FlandersArtSans-Light"/>
              </a:rPr>
              <a:t> </a:t>
            </a:r>
            <a:r>
              <a:rPr lang="en-US" dirty="0" err="1">
                <a:latin typeface="FlandersArtSans-Light"/>
              </a:rPr>
              <a:t>visie</a:t>
            </a:r>
            <a:r>
              <a:rPr lang="en-US" dirty="0">
                <a:latin typeface="FlandersArtSans-Light"/>
              </a:rPr>
              <a:t> </a:t>
            </a:r>
            <a:r>
              <a:rPr lang="en-US" dirty="0" err="1">
                <a:latin typeface="FlandersArtSans-Light"/>
              </a:rPr>
              <a:t>Basisbereikbaarheid</a:t>
            </a:r>
            <a:r>
              <a:rPr lang="en-US" dirty="0">
                <a:latin typeface="FlandersArtSans-Light"/>
              </a:rPr>
              <a:t>:</a:t>
            </a:r>
          </a:p>
        </p:txBody>
      </p:sp>
      <p:sp>
        <p:nvSpPr>
          <p:cNvPr id="2" name="Rechthoek 1">
            <a:extLst>
              <a:ext uri="{FF2B5EF4-FFF2-40B4-BE49-F238E27FC236}">
                <a16:creationId xmlns:a16="http://schemas.microsoft.com/office/drawing/2014/main" id="{6DD07D9B-5C3F-4DED-8AE6-F70FFE9D0CFF}"/>
              </a:ext>
            </a:extLst>
          </p:cNvPr>
          <p:cNvSpPr/>
          <p:nvPr/>
        </p:nvSpPr>
        <p:spPr>
          <a:xfrm>
            <a:off x="838108" y="2120202"/>
            <a:ext cx="6739851" cy="4062651"/>
          </a:xfrm>
          <a:prstGeom prst="rect">
            <a:avLst/>
          </a:prstGeom>
        </p:spPr>
        <p:txBody>
          <a:bodyPr wrap="square">
            <a:spAutoFit/>
          </a:bodyPr>
          <a:lstStyle/>
          <a:p>
            <a:r>
              <a:rPr lang="nl-NL" b="1" dirty="0">
                <a:latin typeface="FlandersArtSans-Light" panose="00000400000000000000" pitchFamily="2" charset="0"/>
              </a:rPr>
              <a:t>Missie</a:t>
            </a:r>
            <a:r>
              <a:rPr lang="nl-NL" dirty="0">
                <a:latin typeface="FlandersArtSans-Light" panose="00000400000000000000" pitchFamily="2" charset="0"/>
              </a:rPr>
              <a:t>: Het mobiliteitsbeleid is gericht op het </a:t>
            </a:r>
            <a:r>
              <a:rPr lang="nl-NL" b="1" dirty="0">
                <a:latin typeface="FlandersArtSans-Light" panose="00000400000000000000" pitchFamily="2" charset="0"/>
              </a:rPr>
              <a:t>garanderen van de bereikbaarheid</a:t>
            </a:r>
            <a:r>
              <a:rPr lang="nl-NL" dirty="0">
                <a:latin typeface="FlandersArtSans-Light" panose="00000400000000000000" pitchFamily="2" charset="0"/>
              </a:rPr>
              <a:t> van onze samenleving. Daarbij wordt geïnvesteerd in een mobiliteitssysteem waarmee de economie en de maatschappij ondersteund worden.</a:t>
            </a:r>
          </a:p>
          <a:p>
            <a:endParaRPr lang="nl-NL" dirty="0">
              <a:latin typeface="FlandersArtSans-Light" panose="00000400000000000000" pitchFamily="2" charset="0"/>
            </a:endParaRPr>
          </a:p>
          <a:p>
            <a:r>
              <a:rPr lang="nl-NL" b="1" dirty="0">
                <a:latin typeface="FlandersArtSans-Light" panose="00000400000000000000" pitchFamily="2" charset="0"/>
              </a:rPr>
              <a:t>Visie</a:t>
            </a:r>
            <a:r>
              <a:rPr lang="nl-NL" dirty="0">
                <a:latin typeface="FlandersArtSans-Light" panose="00000400000000000000" pitchFamily="2" charset="0"/>
              </a:rPr>
              <a:t>: Het mobiliteitssysteem is </a:t>
            </a:r>
            <a:r>
              <a:rPr lang="nl-NL" b="1" dirty="0">
                <a:latin typeface="FlandersArtSans-Light" panose="00000400000000000000" pitchFamily="2" charset="0"/>
              </a:rPr>
              <a:t>duurzaam, veilig, intelligent en multimodaal</a:t>
            </a:r>
            <a:r>
              <a:rPr lang="nl-NL" dirty="0">
                <a:latin typeface="FlandersArtSans-Light" panose="00000400000000000000" pitchFamily="2" charset="0"/>
              </a:rPr>
              <a:t>. Het wordt uitgebouwd en geëxploiteerd met aandacht voor toegankelijkheid en leefbaarheid.</a:t>
            </a:r>
          </a:p>
          <a:p>
            <a:endParaRPr lang="nl-NL" dirty="0">
              <a:latin typeface="FlandersArtSans-Light" panose="00000400000000000000" pitchFamily="2" charset="0"/>
            </a:endParaRPr>
          </a:p>
          <a:p>
            <a:r>
              <a:rPr lang="nl-NL" sz="2400" dirty="0">
                <a:latin typeface="FlandersArtSans-Light" panose="00000400000000000000" pitchFamily="2" charset="0"/>
              </a:rPr>
              <a:t>Resultaat:</a:t>
            </a:r>
          </a:p>
          <a:p>
            <a:endParaRPr lang="nl-NL" dirty="0">
              <a:latin typeface="FlandersArtSans-Light" panose="00000400000000000000" pitchFamily="2" charset="0"/>
            </a:endParaRPr>
          </a:p>
          <a:p>
            <a:r>
              <a:rPr lang="nl-NL" b="1" dirty="0">
                <a:latin typeface="FlandersArtSans-Light" panose="00000400000000000000" pitchFamily="2" charset="0"/>
              </a:rPr>
              <a:t>Decreet basisbereikbaarheid </a:t>
            </a:r>
            <a:r>
              <a:rPr lang="nl-NL" dirty="0">
                <a:latin typeface="FlandersArtSans-Light" panose="00000400000000000000" pitchFamily="2" charset="0"/>
              </a:rPr>
              <a:t>van 26 april 2019</a:t>
            </a:r>
          </a:p>
          <a:p>
            <a:r>
              <a:rPr lang="nl-NL" dirty="0">
                <a:latin typeface="FlandersArtSans-Light" panose="00000400000000000000" pitchFamily="2" charset="0"/>
              </a:rPr>
              <a:t>	</a:t>
            </a:r>
          </a:p>
          <a:p>
            <a:endParaRPr lang="nl-NL" dirty="0">
              <a:latin typeface="FlandersArtSans-Light" panose="00000400000000000000" pitchFamily="2" charset="0"/>
            </a:endParaRPr>
          </a:p>
        </p:txBody>
      </p:sp>
      <p:pic>
        <p:nvPicPr>
          <p:cNvPr id="1026" name="Picture 2" descr="Afbeeldingsresultaat voor missie en visie">
            <a:hlinkClick r:id="rId2"/>
            <a:extLst>
              <a:ext uri="{FF2B5EF4-FFF2-40B4-BE49-F238E27FC236}">
                <a16:creationId xmlns:a16="http://schemas.microsoft.com/office/drawing/2014/main" id="{5152DE04-4B18-4E41-B9B2-2DCCAFB8B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363378">
            <a:off x="7820007" y="1437541"/>
            <a:ext cx="3291840" cy="3291840"/>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a:extLst>
              <a:ext uri="{FF2B5EF4-FFF2-40B4-BE49-F238E27FC236}">
                <a16:creationId xmlns:a16="http://schemas.microsoft.com/office/drawing/2014/main" id="{B5E8246C-341C-4E08-91F2-109B00E7A207}"/>
              </a:ext>
            </a:extLst>
          </p:cNvPr>
          <p:cNvPicPr>
            <a:picLocks noChangeAspect="1"/>
          </p:cNvPicPr>
          <p:nvPr/>
        </p:nvPicPr>
        <p:blipFill>
          <a:blip r:embed="rId4"/>
          <a:stretch>
            <a:fillRect/>
          </a:stretch>
        </p:blipFill>
        <p:spPr>
          <a:xfrm>
            <a:off x="7925228" y="3954157"/>
            <a:ext cx="3085714" cy="3085714"/>
          </a:xfrm>
          <a:prstGeom prst="rect">
            <a:avLst/>
          </a:prstGeom>
        </p:spPr>
      </p:pic>
    </p:spTree>
    <p:extLst>
      <p:ext uri="{BB962C8B-B14F-4D97-AF65-F5344CB8AC3E}">
        <p14:creationId xmlns:p14="http://schemas.microsoft.com/office/powerpoint/2010/main" val="11224551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defTabSz="914235"/>
            <a:fld id="{C9C406F6-A053-43CA-AEC8-FA3EEE83A3FB}" type="slidenum">
              <a:rPr lang="nl-BE">
                <a:solidFill>
                  <a:srgbClr val="6B6B6B"/>
                </a:solidFill>
              </a:rPr>
              <a:pPr defTabSz="914235"/>
              <a:t>2</a:t>
            </a:fld>
            <a:endParaRPr lang="nl-BE">
              <a:solidFill>
                <a:srgbClr val="6B6B6B"/>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488280625"/>
              </p:ext>
            </p:extLst>
          </p:nvPr>
        </p:nvGraphicFramePr>
        <p:xfrm>
          <a:off x="1860756" y="1496962"/>
          <a:ext cx="8747474" cy="4028123"/>
        </p:xfrm>
        <a:graphic>
          <a:graphicData uri="http://schemas.openxmlformats.org/drawingml/2006/table">
            <a:tbl>
              <a:tblPr bandRow="1">
                <a:tableStyleId>{93296810-A885-4BE3-A3E7-6D5BEEA58F35}</a:tableStyleId>
              </a:tblPr>
              <a:tblGrid>
                <a:gridCol w="6684964">
                  <a:extLst>
                    <a:ext uri="{9D8B030D-6E8A-4147-A177-3AD203B41FA5}">
                      <a16:colId xmlns:a16="http://schemas.microsoft.com/office/drawing/2014/main" val="742807622"/>
                    </a:ext>
                  </a:extLst>
                </a:gridCol>
                <a:gridCol w="2062510">
                  <a:extLst>
                    <a:ext uri="{9D8B030D-6E8A-4147-A177-3AD203B41FA5}">
                      <a16:colId xmlns:a16="http://schemas.microsoft.com/office/drawing/2014/main" val="1994822697"/>
                    </a:ext>
                  </a:extLst>
                </a:gridCol>
              </a:tblGrid>
              <a:tr h="817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400" noProof="0" smtClean="0">
                          <a:latin typeface="FlandersArtSans-Regular" panose="020B0604020202020204" charset="0"/>
                        </a:rPr>
                        <a:t>   Context OSLO</a:t>
                      </a:r>
                      <a:endParaRPr lang="nl-BE" sz="2400" noProof="0" dirty="0" smtClean="0">
                        <a:latin typeface="FlandersArtSans-Regular" panose="020B0604020202020204" charset="0"/>
                      </a:endParaRPr>
                    </a:p>
                  </a:txBody>
                  <a:tcPr anchor="ctr"/>
                </a:tc>
                <a:tc>
                  <a:txBody>
                    <a:bodyPr/>
                    <a:lstStyle/>
                    <a:p>
                      <a:r>
                        <a:rPr lang="nl-BE" smtClean="0">
                          <a:latin typeface="FlandersArtSans-Regular" panose="020B0604020202020204" charset="0"/>
                        </a:rPr>
                        <a:t>   10</a:t>
                      </a:r>
                      <a:r>
                        <a:rPr lang="nl-BE" dirty="0" smtClean="0">
                          <a:latin typeface="FlandersArtSans-Regular" panose="020B0604020202020204" charset="0"/>
                        </a:rPr>
                        <a:t>’</a:t>
                      </a:r>
                      <a:endParaRPr lang="nl-BE" dirty="0">
                        <a:latin typeface="FlandersArtSans-Regular" panose="020B0604020202020204" charset="0"/>
                      </a:endParaRPr>
                    </a:p>
                  </a:txBody>
                  <a:tcPr anchor="ctr"/>
                </a:tc>
                <a:extLst>
                  <a:ext uri="{0D108BD9-81ED-4DB2-BD59-A6C34878D82A}">
                    <a16:rowId xmlns:a16="http://schemas.microsoft.com/office/drawing/2014/main" val="3431158424"/>
                  </a:ext>
                </a:extLst>
              </a:tr>
              <a:tr h="817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400" noProof="0" smtClean="0">
                          <a:latin typeface="FlandersArtSans-Regular" panose="020B0604020202020204" charset="0"/>
                        </a:rPr>
                        <a:t>   Context Mobiliteit</a:t>
                      </a:r>
                      <a:endParaRPr lang="nl-BE" sz="2400" noProof="0" dirty="0" smtClean="0">
                        <a:latin typeface="FlandersArtSans-Regular" panose="020B0604020202020204" charset="0"/>
                      </a:endParaRPr>
                    </a:p>
                  </a:txBody>
                  <a:tcPr anchor="ctr"/>
                </a:tc>
                <a:tc>
                  <a:txBody>
                    <a:bodyPr/>
                    <a:lstStyle/>
                    <a:p>
                      <a:r>
                        <a:rPr lang="nl-BE" baseline="0" smtClean="0">
                          <a:latin typeface="FlandersArtSans-Regular" panose="020B0604020202020204" charset="0"/>
                        </a:rPr>
                        <a:t>   10’</a:t>
                      </a:r>
                      <a:endParaRPr lang="nl-BE" dirty="0">
                        <a:latin typeface="FlandersArtSans-Regular" panose="020B0604020202020204" charset="0"/>
                      </a:endParaRPr>
                    </a:p>
                  </a:txBody>
                  <a:tcPr anchor="ctr"/>
                </a:tc>
                <a:extLst>
                  <a:ext uri="{0D108BD9-81ED-4DB2-BD59-A6C34878D82A}">
                    <a16:rowId xmlns:a16="http://schemas.microsoft.com/office/drawing/2014/main" val="797350086"/>
                  </a:ext>
                </a:extLst>
              </a:tr>
              <a:tr h="817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400" baseline="0" noProof="0">
                          <a:latin typeface="FlandersArtSans-Regular" panose="020B0604020202020204" charset="0"/>
                        </a:rPr>
                        <a:t>   </a:t>
                      </a:r>
                      <a:r>
                        <a:rPr lang="nl-BE" sz="2400" baseline="0" noProof="0" smtClean="0">
                          <a:latin typeface="FlandersArtSans-Regular" panose="020B0604020202020204" charset="0"/>
                        </a:rPr>
                        <a:t>Voorbeeld datamodel</a:t>
                      </a:r>
                      <a:endParaRPr lang="nl-BE" sz="2400" noProof="0" dirty="0" smtClean="0">
                        <a:latin typeface="FlandersArtSans-Regular" panose="020B0604020202020204" charset="0"/>
                      </a:endParaRPr>
                    </a:p>
                  </a:txBody>
                  <a:tcPr anchor="ctr"/>
                </a:tc>
                <a:tc>
                  <a:txBody>
                    <a:bodyPr/>
                    <a:lstStyle/>
                    <a:p>
                      <a:r>
                        <a:rPr lang="nl-BE">
                          <a:latin typeface="FlandersArtSans-Regular" panose="020B0604020202020204" charset="0"/>
                        </a:rPr>
                        <a:t>   </a:t>
                      </a:r>
                      <a:r>
                        <a:rPr lang="nl-BE" smtClean="0">
                          <a:latin typeface="FlandersArtSans-Regular" panose="020B0604020202020204" charset="0"/>
                        </a:rPr>
                        <a:t>10’</a:t>
                      </a:r>
                      <a:endParaRPr lang="nl-BE" dirty="0">
                        <a:latin typeface="FlandersArtSans-Regular" panose="020B0604020202020204" charset="0"/>
                      </a:endParaRPr>
                    </a:p>
                  </a:txBody>
                  <a:tcPr anchor="ctr"/>
                </a:tc>
                <a:extLst>
                  <a:ext uri="{0D108BD9-81ED-4DB2-BD59-A6C34878D82A}">
                    <a16:rowId xmlns:a16="http://schemas.microsoft.com/office/drawing/2014/main" val="263756968"/>
                  </a:ext>
                </a:extLst>
              </a:tr>
              <a:tr h="7870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400" noProof="0" dirty="0">
                          <a:latin typeface="FlandersArtSans-Regular" panose="020B0604020202020204" charset="0"/>
                        </a:rPr>
                        <a:t>   </a:t>
                      </a:r>
                      <a:r>
                        <a:rPr lang="nl-BE" sz="2400" noProof="0" dirty="0" smtClean="0">
                          <a:latin typeface="FlandersArtSans-Regular" panose="020B0604020202020204" charset="0"/>
                        </a:rPr>
                        <a:t>Brainstormsessie</a:t>
                      </a:r>
                      <a:endParaRPr lang="nl-BE" sz="2400" noProof="0" dirty="0">
                        <a:latin typeface="FlandersArtSans-Regular" panose="020B0604020202020204" charset="0"/>
                      </a:endParaRPr>
                    </a:p>
                  </a:txBody>
                  <a:tcPr anchor="ctr"/>
                </a:tc>
                <a:tc>
                  <a:txBody>
                    <a:bodyPr/>
                    <a:lstStyle/>
                    <a:p>
                      <a:r>
                        <a:rPr lang="nl-BE" dirty="0">
                          <a:latin typeface="FlandersArtSans-Regular" panose="020B0604020202020204" charset="0"/>
                        </a:rPr>
                        <a:t>   </a:t>
                      </a:r>
                      <a:r>
                        <a:rPr lang="nl-BE" dirty="0" smtClean="0">
                          <a:latin typeface="FlandersArtSans-Regular" panose="020B0604020202020204" charset="0"/>
                        </a:rPr>
                        <a:t>120’</a:t>
                      </a:r>
                      <a:endParaRPr lang="nl-BE" dirty="0">
                        <a:latin typeface="FlandersArtSans-Regular" panose="020B0604020202020204" charset="0"/>
                      </a:endParaRPr>
                    </a:p>
                  </a:txBody>
                  <a:tcPr anchor="ctr"/>
                </a:tc>
                <a:extLst>
                  <a:ext uri="{0D108BD9-81ED-4DB2-BD59-A6C34878D82A}">
                    <a16:rowId xmlns:a16="http://schemas.microsoft.com/office/drawing/2014/main" val="2634675672"/>
                  </a:ext>
                </a:extLst>
              </a:tr>
              <a:tr h="7870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2400" noProof="0" dirty="0">
                          <a:latin typeface="FlandersArtSans-Regular" panose="020B0604020202020204" charset="0"/>
                        </a:rPr>
                        <a:t>   Volgende stappen</a:t>
                      </a:r>
                    </a:p>
                  </a:txBody>
                  <a:tcPr anchor="ctr"/>
                </a:tc>
                <a:tc>
                  <a:txBody>
                    <a:bodyPr/>
                    <a:lstStyle/>
                    <a:p>
                      <a:r>
                        <a:rPr lang="nl-BE" dirty="0">
                          <a:latin typeface="FlandersArtSans-Regular" panose="020B0604020202020204" charset="0"/>
                        </a:rPr>
                        <a:t>   </a:t>
                      </a:r>
                      <a:r>
                        <a:rPr lang="nl-BE" dirty="0" smtClean="0">
                          <a:latin typeface="FlandersArtSans-Regular" panose="020B0604020202020204" charset="0"/>
                        </a:rPr>
                        <a:t>10’</a:t>
                      </a:r>
                      <a:endParaRPr lang="nl-BE" dirty="0">
                        <a:latin typeface="FlandersArtSans-Regular" panose="020B0604020202020204" charset="0"/>
                      </a:endParaRPr>
                    </a:p>
                  </a:txBody>
                  <a:tcPr anchor="ctr"/>
                </a:tc>
                <a:extLst>
                  <a:ext uri="{0D108BD9-81ED-4DB2-BD59-A6C34878D82A}">
                    <a16:rowId xmlns:a16="http://schemas.microsoft.com/office/drawing/2014/main" val="3078387753"/>
                  </a:ext>
                </a:extLst>
              </a:tr>
            </a:tbl>
          </a:graphicData>
        </a:graphic>
      </p:graphicFrame>
      <p:sp>
        <p:nvSpPr>
          <p:cNvPr id="6" name="Shape 540"/>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a:lnSpc>
                <a:spcPct val="75000"/>
              </a:lnSpc>
              <a:buClr>
                <a:srgbClr val="FFFFFF"/>
              </a:buClr>
            </a:pPr>
            <a:r>
              <a:rPr lang="nl-BE" sz="4000" b="1" smtClean="0">
                <a:latin typeface="FlandersArtSans-Bold" panose="00000800000000000000"/>
                <a:ea typeface="Calibri"/>
                <a:cs typeface="Calibri"/>
                <a:sym typeface="Calibri"/>
              </a:rPr>
              <a:t>Agenda</a:t>
            </a:r>
            <a:endParaRPr lang="nl-BE" b="1" i="1" dirty="0">
              <a:latin typeface="FlandersArtSans-Bold" panose="00000800000000000000"/>
              <a:ea typeface="Calibri"/>
              <a:cs typeface="Calibri"/>
              <a:sym typeface="Calibri"/>
            </a:endParaRPr>
          </a:p>
        </p:txBody>
      </p:sp>
    </p:spTree>
    <p:extLst>
      <p:ext uri="{BB962C8B-B14F-4D97-AF65-F5344CB8AC3E}">
        <p14:creationId xmlns:p14="http://schemas.microsoft.com/office/powerpoint/2010/main" val="8863094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1464" y="365175"/>
            <a:ext cx="9416084" cy="1325563"/>
          </a:xfrm>
        </p:spPr>
        <p:txBody>
          <a:bodyPr vert="horz" lIns="91440" tIns="45720" rIns="91440" bIns="45720" rtlCol="0" anchor="ctr">
            <a:normAutofit/>
          </a:bodyPr>
          <a:lstStyle/>
          <a:p>
            <a:r>
              <a:rPr lang="en-US" sz="3700" dirty="0">
                <a:latin typeface="FlandersArtSans-Light" panose="00000400000000000000" pitchFamily="2" charset="0"/>
              </a:rPr>
              <a:t>Hoe </a:t>
            </a:r>
            <a:r>
              <a:rPr lang="en-US" sz="3700" dirty="0" err="1">
                <a:latin typeface="FlandersArtSans-Light" panose="00000400000000000000" pitchFamily="2" charset="0"/>
              </a:rPr>
              <a:t>basisbereikbaarheid</a:t>
            </a:r>
            <a:r>
              <a:rPr lang="en-US" sz="3700" dirty="0">
                <a:latin typeface="FlandersArtSans-Light" panose="00000400000000000000" pitchFamily="2" charset="0"/>
              </a:rPr>
              <a:t> </a:t>
            </a:r>
            <a:r>
              <a:rPr lang="en-US" sz="3700" dirty="0" err="1">
                <a:latin typeface="FlandersArtSans-Light" panose="00000400000000000000" pitchFamily="2" charset="0"/>
              </a:rPr>
              <a:t>realiseren</a:t>
            </a:r>
            <a:r>
              <a:rPr lang="en-US" sz="3700" dirty="0">
                <a:latin typeface="FlandersArtSans-Light" panose="00000400000000000000" pitchFamily="2" charset="0"/>
              </a:rPr>
              <a:t> in </a:t>
            </a:r>
            <a:r>
              <a:rPr lang="en-US" sz="3700" dirty="0" err="1">
                <a:latin typeface="FlandersArtSans-Light" panose="00000400000000000000" pitchFamily="2" charset="0"/>
              </a:rPr>
              <a:t>Vlaanderen</a:t>
            </a:r>
            <a:r>
              <a:rPr lang="en-US" sz="3700" dirty="0">
                <a:latin typeface="FlandersArtSans-Light" panose="00000400000000000000" pitchFamily="2" charset="0"/>
              </a:rPr>
              <a:t>?</a:t>
            </a:r>
          </a:p>
        </p:txBody>
      </p:sp>
      <p:sp>
        <p:nvSpPr>
          <p:cNvPr id="6" name="Text Placeholder 1"/>
          <p:cNvSpPr txBox="1">
            <a:spLocks/>
          </p:cNvSpPr>
          <p:nvPr/>
        </p:nvSpPr>
        <p:spPr>
          <a:xfrm>
            <a:off x="643128" y="2006507"/>
            <a:ext cx="11164559" cy="4346668"/>
          </a:xfrm>
          <a:prstGeom prst="rect">
            <a:avLst/>
          </a:prstGeom>
        </p:spPr>
        <p:txBody>
          <a:bodyPr vert="horz" lIns="91440" tIns="45720" rIns="91440" bIns="45720" rtlCol="0" anchor="t">
            <a:normAutofit fontScale="55000" lnSpcReduction="20000"/>
          </a:bodyPr>
          <a:lst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r>
              <a:rPr lang="en-US" sz="3200" dirty="0" err="1">
                <a:latin typeface="FlandersArtSans-Light" panose="00000400000000000000" pitchFamily="2" charset="0"/>
              </a:rPr>
              <a:t>Aanpak</a:t>
            </a:r>
            <a:r>
              <a:rPr lang="en-US" sz="3200" dirty="0">
                <a:latin typeface="FlandersArtSans-Light" panose="00000400000000000000" pitchFamily="2" charset="0"/>
              </a:rPr>
              <a:t> van </a:t>
            </a:r>
            <a:r>
              <a:rPr lang="en-US" sz="3200" dirty="0" err="1">
                <a:latin typeface="FlandersArtSans-Light" panose="00000400000000000000" pitchFamily="2" charset="0"/>
              </a:rPr>
              <a:t>zowel</a:t>
            </a:r>
            <a:r>
              <a:rPr lang="en-US" sz="3200" dirty="0">
                <a:latin typeface="FlandersArtSans-Light" panose="00000400000000000000" pitchFamily="2" charset="0"/>
              </a:rPr>
              <a:t> </a:t>
            </a:r>
            <a:r>
              <a:rPr lang="en-US" sz="3200" dirty="0" err="1">
                <a:latin typeface="FlandersArtSans-Light" panose="00000400000000000000" pitchFamily="2" charset="0"/>
              </a:rPr>
              <a:t>infrastructuur</a:t>
            </a:r>
            <a:r>
              <a:rPr lang="en-US" sz="3200" dirty="0">
                <a:latin typeface="FlandersArtSans-Light" panose="00000400000000000000" pitchFamily="2" charset="0"/>
              </a:rPr>
              <a:t> </a:t>
            </a:r>
            <a:r>
              <a:rPr lang="en-US" sz="3200" dirty="0" err="1">
                <a:latin typeface="FlandersArtSans-Light" panose="00000400000000000000" pitchFamily="2" charset="0"/>
              </a:rPr>
              <a:t>als</a:t>
            </a:r>
            <a:r>
              <a:rPr lang="en-US" sz="3200" dirty="0">
                <a:latin typeface="FlandersArtSans-Light" panose="00000400000000000000" pitchFamily="2" charset="0"/>
              </a:rPr>
              <a:t> </a:t>
            </a:r>
            <a:r>
              <a:rPr lang="en-US" sz="3200" dirty="0" err="1">
                <a:latin typeface="FlandersArtSans-Light" panose="00000400000000000000" pitchFamily="2" charset="0"/>
              </a:rPr>
              <a:t>personenvervoer</a:t>
            </a:r>
            <a:r>
              <a:rPr lang="en-US" sz="3200" dirty="0">
                <a:latin typeface="FlandersArtSans-Light" panose="00000400000000000000" pitchFamily="2" charset="0"/>
              </a:rPr>
              <a:t> op </a:t>
            </a:r>
          </a:p>
          <a:p>
            <a:pPr>
              <a:lnSpc>
                <a:spcPct val="90000"/>
              </a:lnSpc>
            </a:pPr>
            <a:r>
              <a:rPr lang="en-US" sz="3200">
                <a:latin typeface="FlandersArtSans-Light" panose="00000400000000000000" pitchFamily="2" charset="0"/>
              </a:rPr>
              <a:t>  </a:t>
            </a:r>
            <a:r>
              <a:rPr lang="en-US" sz="3200" smtClean="0">
                <a:latin typeface="FlandersArtSans-Light" panose="00000400000000000000" pitchFamily="2" charset="0"/>
              </a:rPr>
              <a:t>niveau </a:t>
            </a:r>
            <a:r>
              <a:rPr lang="en-US" sz="3200" dirty="0">
                <a:latin typeface="FlandersArtSans-Light" panose="00000400000000000000" pitchFamily="2" charset="0"/>
              </a:rPr>
              <a:t>van </a:t>
            </a:r>
            <a:r>
              <a:rPr lang="en-US" sz="3200" dirty="0" err="1">
                <a:latin typeface="FlandersArtSans-Light" panose="00000400000000000000" pitchFamily="2" charset="0"/>
              </a:rPr>
              <a:t>vervoerregio</a:t>
            </a: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r>
              <a:rPr lang="en-US" sz="3200" dirty="0" err="1">
                <a:latin typeface="FlandersArtSans-Light" panose="00000400000000000000" pitchFamily="2" charset="0"/>
              </a:rPr>
              <a:t>Personenvervoer</a:t>
            </a:r>
            <a:r>
              <a:rPr lang="en-US" sz="3200" dirty="0">
                <a:latin typeface="FlandersArtSans-Light" panose="00000400000000000000" pitchFamily="2" charset="0"/>
              </a:rPr>
              <a:t>: </a:t>
            </a:r>
            <a:r>
              <a:rPr lang="en-US" sz="3200" dirty="0" err="1">
                <a:latin typeface="FlandersArtSans-Light" panose="00000400000000000000" pitchFamily="2" charset="0"/>
              </a:rPr>
              <a:t>netwerk</a:t>
            </a:r>
            <a:r>
              <a:rPr lang="en-US" sz="3200" dirty="0">
                <a:latin typeface="FlandersArtSans-Light" panose="00000400000000000000" pitchFamily="2" charset="0"/>
              </a:rPr>
              <a:t> </a:t>
            </a:r>
            <a:r>
              <a:rPr lang="en-US" sz="3200" dirty="0" err="1">
                <a:latin typeface="FlandersArtSans-Light" panose="00000400000000000000" pitchFamily="2" charset="0"/>
              </a:rPr>
              <a:t>bestaande</a:t>
            </a:r>
            <a:r>
              <a:rPr lang="en-US" sz="3200" dirty="0">
                <a:latin typeface="FlandersArtSans-Light" panose="00000400000000000000" pitchFamily="2" charset="0"/>
              </a:rPr>
              <a:t> </a:t>
            </a:r>
            <a:r>
              <a:rPr lang="en-US" sz="3200" dirty="0" err="1">
                <a:latin typeface="FlandersArtSans-Light" panose="00000400000000000000" pitchFamily="2" charset="0"/>
              </a:rPr>
              <a:t>uit</a:t>
            </a:r>
            <a:r>
              <a:rPr lang="en-US" sz="3200" dirty="0">
                <a:latin typeface="FlandersArtSans-Light" panose="00000400000000000000" pitchFamily="2" charset="0"/>
              </a:rPr>
              <a:t> 4 </a:t>
            </a:r>
            <a:r>
              <a:rPr lang="en-US" sz="3200" dirty="0" err="1">
                <a:latin typeface="FlandersArtSans-Light" panose="00000400000000000000" pitchFamily="2" charset="0"/>
              </a:rPr>
              <a:t>lagen</a:t>
            </a: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r>
              <a:rPr lang="en-US" sz="3200" dirty="0" err="1">
                <a:latin typeface="FlandersArtSans-Light" panose="00000400000000000000" pitchFamily="2" charset="0"/>
              </a:rPr>
              <a:t>Inrichten</a:t>
            </a:r>
            <a:r>
              <a:rPr lang="en-US" sz="3200" dirty="0">
                <a:latin typeface="FlandersArtSans-Light" panose="00000400000000000000" pitchFamily="2" charset="0"/>
              </a:rPr>
              <a:t> van </a:t>
            </a:r>
            <a:r>
              <a:rPr lang="en-US" sz="3200" dirty="0" err="1">
                <a:latin typeface="FlandersArtSans-Light" panose="00000400000000000000" pitchFamily="2" charset="0"/>
              </a:rPr>
              <a:t>mobipunten</a:t>
            </a:r>
            <a:r>
              <a:rPr lang="en-US" sz="3200" dirty="0">
                <a:latin typeface="FlandersArtSans-Light" panose="00000400000000000000" pitchFamily="2" charset="0"/>
              </a:rPr>
              <a:t> om over </a:t>
            </a:r>
            <a:r>
              <a:rPr lang="en-US" sz="3200" dirty="0" err="1">
                <a:latin typeface="FlandersArtSans-Light" panose="00000400000000000000" pitchFamily="2" charset="0"/>
              </a:rPr>
              <a:t>te</a:t>
            </a:r>
            <a:r>
              <a:rPr lang="en-US" sz="3200" dirty="0">
                <a:latin typeface="FlandersArtSans-Light" panose="00000400000000000000" pitchFamily="2" charset="0"/>
              </a:rPr>
              <a:t> </a:t>
            </a:r>
            <a:r>
              <a:rPr lang="en-US" sz="3200" dirty="0" err="1">
                <a:latin typeface="FlandersArtSans-Light" panose="00000400000000000000" pitchFamily="2" charset="0"/>
              </a:rPr>
              <a:t>stappen</a:t>
            </a: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r>
              <a:rPr lang="en-US" sz="3200" dirty="0" err="1">
                <a:latin typeface="FlandersArtSans-Light" panose="00000400000000000000" pitchFamily="2" charset="0"/>
              </a:rPr>
              <a:t>Inzetten</a:t>
            </a:r>
            <a:r>
              <a:rPr lang="en-US" sz="3200" dirty="0">
                <a:latin typeface="FlandersArtSans-Light" panose="00000400000000000000" pitchFamily="2" charset="0"/>
              </a:rPr>
              <a:t> op </a:t>
            </a:r>
            <a:r>
              <a:rPr lang="en-US" sz="3200" dirty="0" err="1">
                <a:latin typeface="FlandersArtSans-Light" panose="00000400000000000000" pitchFamily="2" charset="0"/>
              </a:rPr>
              <a:t>combimobiliteit</a:t>
            </a: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r>
              <a:rPr lang="en-US" sz="3200" dirty="0" err="1">
                <a:latin typeface="FlandersArtSans-Light" panose="00000400000000000000" pitchFamily="2" charset="0"/>
              </a:rPr>
              <a:t>Oprichten</a:t>
            </a:r>
            <a:r>
              <a:rPr lang="en-US" sz="3200" dirty="0">
                <a:latin typeface="FlandersArtSans-Light" panose="00000400000000000000" pitchFamily="2" charset="0"/>
              </a:rPr>
              <a:t> van de </a:t>
            </a:r>
            <a:r>
              <a:rPr lang="en-US" sz="3200" dirty="0" err="1">
                <a:latin typeface="FlandersArtSans-Light" panose="00000400000000000000" pitchFamily="2" charset="0"/>
              </a:rPr>
              <a:t>mobiliteitscentrale</a:t>
            </a:r>
            <a:r>
              <a:rPr lang="en-US" sz="3200" dirty="0">
                <a:latin typeface="FlandersArtSans-Light" panose="00000400000000000000" pitchFamily="2" charset="0"/>
              </a:rPr>
              <a:t>  </a:t>
            </a:r>
          </a:p>
          <a:p>
            <a:pPr indent="-228600">
              <a:lnSpc>
                <a:spcPct val="90000"/>
              </a:lnSpc>
              <a:buFont typeface="Arial" panose="020B0604020202020204" pitchFamily="34" charset="0"/>
              <a:buChar char="•"/>
            </a:pP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r>
              <a:rPr lang="en-US" sz="3200" dirty="0" err="1">
                <a:latin typeface="FlandersArtSans-Light" panose="00000400000000000000" pitchFamily="2" charset="0"/>
              </a:rPr>
              <a:t>Werken</a:t>
            </a:r>
            <a:r>
              <a:rPr lang="en-US" sz="3200" dirty="0">
                <a:latin typeface="FlandersArtSans-Light" panose="00000400000000000000" pitchFamily="2" charset="0"/>
              </a:rPr>
              <a:t> </a:t>
            </a:r>
            <a:r>
              <a:rPr lang="en-US" sz="3200" dirty="0" err="1">
                <a:latin typeface="FlandersArtSans-Light" panose="00000400000000000000" pitchFamily="2" charset="0"/>
              </a:rPr>
              <a:t>volgens</a:t>
            </a:r>
            <a:r>
              <a:rPr lang="en-US" sz="3200" dirty="0">
                <a:latin typeface="FlandersArtSans-Light" panose="00000400000000000000" pitchFamily="2" charset="0"/>
              </a:rPr>
              <a:t> </a:t>
            </a:r>
            <a:r>
              <a:rPr lang="en-US" sz="3200" dirty="0" err="1">
                <a:latin typeface="FlandersArtSans-Light" panose="00000400000000000000" pitchFamily="2" charset="0"/>
              </a:rPr>
              <a:t>MaaS</a:t>
            </a:r>
            <a:r>
              <a:rPr lang="en-US" sz="3200" dirty="0">
                <a:latin typeface="FlandersArtSans-Light" panose="00000400000000000000" pitchFamily="2" charset="0"/>
              </a:rPr>
              <a:t> </a:t>
            </a:r>
            <a:r>
              <a:rPr lang="en-US" sz="3200" dirty="0" err="1">
                <a:latin typeface="FlandersArtSans-Light" panose="00000400000000000000" pitchFamily="2" charset="0"/>
              </a:rPr>
              <a:t>principes</a:t>
            </a: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r>
              <a:rPr lang="en-US" sz="3200" dirty="0" err="1">
                <a:latin typeface="FlandersArtSans-Light" panose="00000400000000000000" pitchFamily="2" charset="0"/>
              </a:rPr>
              <a:t>Rechtsgrond</a:t>
            </a:r>
            <a:r>
              <a:rPr lang="en-US" sz="3200" dirty="0">
                <a:latin typeface="FlandersArtSans-Light" panose="00000400000000000000" pitchFamily="2" charset="0"/>
              </a:rPr>
              <a:t> </a:t>
            </a:r>
            <a:r>
              <a:rPr lang="en-US" sz="3200" dirty="0" err="1">
                <a:latin typeface="FlandersArtSans-Light" panose="00000400000000000000" pitchFamily="2" charset="0"/>
              </a:rPr>
              <a:t>standaardisatie</a:t>
            </a: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endParaRPr lang="en-US" sz="1700" dirty="0"/>
          </a:p>
        </p:txBody>
      </p:sp>
      <p:pic>
        <p:nvPicPr>
          <p:cNvPr id="7" name="Picture 2" descr="Gerelateerde afbeelding">
            <a:hlinkClick r:id="rId2"/>
            <a:extLst>
              <a:ext uri="{FF2B5EF4-FFF2-40B4-BE49-F238E27FC236}">
                <a16:creationId xmlns:a16="http://schemas.microsoft.com/office/drawing/2014/main" id="{F63F3A5A-2678-4DE3-89AA-C2B9EA233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r="3" b="3"/>
          <a:stretch/>
        </p:blipFill>
        <p:spPr bwMode="auto">
          <a:xfrm>
            <a:off x="7825731" y="2006507"/>
            <a:ext cx="3720226" cy="3865895"/>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1987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93" y="177234"/>
            <a:ext cx="10515600" cy="984352"/>
          </a:xfrm>
        </p:spPr>
        <p:txBody>
          <a:bodyPr>
            <a:normAutofit/>
          </a:bodyPr>
          <a:lstStyle/>
          <a:p>
            <a:r>
              <a:rPr lang="en-US" dirty="0" err="1"/>
              <a:t>Uitwerken</a:t>
            </a:r>
            <a:r>
              <a:rPr lang="en-US" dirty="0"/>
              <a:t> van </a:t>
            </a:r>
            <a:r>
              <a:rPr lang="en-US" dirty="0" err="1"/>
              <a:t>infrastructuur</a:t>
            </a:r>
            <a:r>
              <a:rPr lang="en-US" dirty="0"/>
              <a:t> </a:t>
            </a:r>
            <a:r>
              <a:rPr lang="en-US" dirty="0" err="1"/>
              <a:t>en</a:t>
            </a:r>
            <a:r>
              <a:rPr lang="en-US" dirty="0"/>
              <a:t> </a:t>
            </a:r>
            <a:r>
              <a:rPr lang="en-US" dirty="0" err="1"/>
              <a:t>personenvervoer</a:t>
            </a:r>
            <a:r>
              <a:rPr lang="en-US" dirty="0"/>
              <a:t> in 15 </a:t>
            </a:r>
            <a:r>
              <a:rPr lang="en-US" dirty="0" err="1"/>
              <a:t>Vervoerregio’s</a:t>
            </a: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21</a:t>
            </a:fld>
            <a:endParaRPr lang="nl-BE" dirty="0"/>
          </a:p>
        </p:txBody>
      </p:sp>
      <p:sp>
        <p:nvSpPr>
          <p:cNvPr id="6" name="Text Placeholder 1"/>
          <p:cNvSpPr txBox="1">
            <a:spLocks/>
          </p:cNvSpPr>
          <p:nvPr/>
        </p:nvSpPr>
        <p:spPr>
          <a:xfrm>
            <a:off x="733530" y="1215851"/>
            <a:ext cx="10620363" cy="5234456"/>
          </a:xfrm>
          <a:prstGeom prst="rect">
            <a:avLst/>
          </a:prstGeom>
        </p:spPr>
        <p:txBody>
          <a:bodyPr/>
          <a:lst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latin typeface="FlandersArtSans-Light"/>
              </a:rPr>
              <a:t>Werking</a:t>
            </a:r>
            <a:r>
              <a:rPr lang="en-US" dirty="0">
                <a:latin typeface="FlandersArtSans-Light"/>
              </a:rPr>
              <a:t> in </a:t>
            </a:r>
            <a:r>
              <a:rPr lang="en-US" dirty="0" err="1">
                <a:latin typeface="FlandersArtSans-Light"/>
              </a:rPr>
              <a:t>handen</a:t>
            </a:r>
            <a:r>
              <a:rPr lang="en-US" dirty="0">
                <a:latin typeface="FlandersArtSans-Light"/>
              </a:rPr>
              <a:t> van </a:t>
            </a:r>
            <a:r>
              <a:rPr lang="en-US" dirty="0" err="1">
                <a:latin typeface="FlandersArtSans-Light"/>
              </a:rPr>
              <a:t>vervoerregioraad</a:t>
            </a:r>
            <a:r>
              <a:rPr lang="en-US" dirty="0">
                <a:latin typeface="FlandersArtSans-Light"/>
              </a:rPr>
              <a:t> per </a:t>
            </a:r>
            <a:r>
              <a:rPr lang="en-US" dirty="0" err="1">
                <a:latin typeface="FlandersArtSans-Light"/>
              </a:rPr>
              <a:t>vervoerregio</a:t>
            </a:r>
            <a:endParaRPr lang="en-US" dirty="0">
              <a:latin typeface="FlandersArtSans-Light"/>
            </a:endParaRPr>
          </a:p>
        </p:txBody>
      </p:sp>
      <p:sp>
        <p:nvSpPr>
          <p:cNvPr id="2" name="Rechthoek 1">
            <a:extLst>
              <a:ext uri="{FF2B5EF4-FFF2-40B4-BE49-F238E27FC236}">
                <a16:creationId xmlns:a16="http://schemas.microsoft.com/office/drawing/2014/main" id="{6DD07D9B-5C3F-4DED-8AE6-F70FFE9D0CFF}"/>
              </a:ext>
            </a:extLst>
          </p:cNvPr>
          <p:cNvSpPr/>
          <p:nvPr/>
        </p:nvSpPr>
        <p:spPr>
          <a:xfrm>
            <a:off x="838107" y="1494610"/>
            <a:ext cx="9109761" cy="2308324"/>
          </a:xfrm>
          <a:prstGeom prst="rect">
            <a:avLst/>
          </a:prstGeom>
        </p:spPr>
        <p:txBody>
          <a:bodyPr wrap="square">
            <a:spAutoFit/>
          </a:bodyPr>
          <a:lstStyle/>
          <a:p>
            <a:endParaRPr lang="nl-BE" dirty="0">
              <a:latin typeface="FlandersArtSans-Light" panose="00000400000000000000" pitchFamily="2" charset="0"/>
            </a:endParaRPr>
          </a:p>
          <a:p>
            <a:pPr marL="285750" indent="-285750">
              <a:buClr>
                <a:srgbClr val="FFFF00"/>
              </a:buClr>
              <a:buFont typeface="Arial" panose="020B0604020202020204" pitchFamily="34" charset="0"/>
              <a:buChar char="•"/>
            </a:pPr>
            <a:r>
              <a:rPr lang="nl-BE" dirty="0">
                <a:latin typeface="FlandersArtSans-Light" panose="00000400000000000000" pitchFamily="2" charset="0"/>
              </a:rPr>
              <a:t>Staat in voor </a:t>
            </a:r>
            <a:r>
              <a:rPr lang="nl-BE" b="1" dirty="0">
                <a:latin typeface="FlandersArtSans-Light" panose="00000400000000000000" pitchFamily="2" charset="0"/>
              </a:rPr>
              <a:t>overleg</a:t>
            </a:r>
            <a:r>
              <a:rPr lang="nl-BE" dirty="0">
                <a:latin typeface="FlandersArtSans-Light" panose="00000400000000000000" pitchFamily="2" charset="0"/>
              </a:rPr>
              <a:t> tussen gemeenten, Vlaamse overheid en andere belanghebbenden over mobiliteit</a:t>
            </a:r>
          </a:p>
          <a:p>
            <a:pPr marL="285750" indent="-285750">
              <a:buClr>
                <a:srgbClr val="FFFF00"/>
              </a:buClr>
              <a:buFont typeface="Arial" panose="020B0604020202020204" pitchFamily="34" charset="0"/>
              <a:buChar char="•"/>
            </a:pPr>
            <a:r>
              <a:rPr lang="nl-BE" dirty="0">
                <a:latin typeface="FlandersArtSans-Light" panose="00000400000000000000" pitchFamily="2" charset="0"/>
              </a:rPr>
              <a:t>Verzorgt de </a:t>
            </a:r>
            <a:r>
              <a:rPr lang="nl-BE" b="1" dirty="0">
                <a:latin typeface="FlandersArtSans-Light" panose="00000400000000000000" pitchFamily="2" charset="0"/>
              </a:rPr>
              <a:t>participatie en inspraak </a:t>
            </a:r>
            <a:r>
              <a:rPr lang="nl-BE" dirty="0">
                <a:latin typeface="FlandersArtSans-Light" panose="00000400000000000000" pitchFamily="2" charset="0"/>
              </a:rPr>
              <a:t>voor gemeenten over mobiliteit ( in de vorm van advies of beslissingen)</a:t>
            </a:r>
            <a:endParaRPr lang="nl-NL" dirty="0">
              <a:latin typeface="FlandersArtSans-Light" panose="00000400000000000000" pitchFamily="2" charset="0"/>
            </a:endParaRPr>
          </a:p>
          <a:p>
            <a:endParaRPr lang="nl-NL" dirty="0">
              <a:latin typeface="FlandersArtSans-Light" panose="00000400000000000000" pitchFamily="2" charset="0"/>
            </a:endParaRPr>
          </a:p>
          <a:p>
            <a:r>
              <a:rPr lang="nl-NL" dirty="0">
                <a:latin typeface="FlandersArtSans-Light" panose="00000400000000000000" pitchFamily="2" charset="0"/>
              </a:rPr>
              <a:t>	</a:t>
            </a:r>
          </a:p>
          <a:p>
            <a:endParaRPr lang="nl-NL" dirty="0">
              <a:latin typeface="FlandersArtSans-Light" panose="00000400000000000000" pitchFamily="2" charset="0"/>
            </a:endParaRPr>
          </a:p>
        </p:txBody>
      </p:sp>
      <p:pic>
        <p:nvPicPr>
          <p:cNvPr id="8" name="Afbeelding 7">
            <a:extLst>
              <a:ext uri="{FF2B5EF4-FFF2-40B4-BE49-F238E27FC236}">
                <a16:creationId xmlns:a16="http://schemas.microsoft.com/office/drawing/2014/main" id="{D97BC2B2-5C79-4A0B-933C-D845FAF40ACA}"/>
              </a:ext>
            </a:extLst>
          </p:cNvPr>
          <p:cNvPicPr>
            <a:picLocks noChangeAspect="1"/>
          </p:cNvPicPr>
          <p:nvPr/>
        </p:nvPicPr>
        <p:blipFill>
          <a:blip r:embed="rId2"/>
          <a:stretch>
            <a:fillRect/>
          </a:stretch>
        </p:blipFill>
        <p:spPr>
          <a:xfrm>
            <a:off x="2155863" y="3054167"/>
            <a:ext cx="8495017" cy="3503673"/>
          </a:xfrm>
          <a:prstGeom prst="rect">
            <a:avLst/>
          </a:prstGeom>
        </p:spPr>
      </p:pic>
    </p:spTree>
    <p:extLst>
      <p:ext uri="{BB962C8B-B14F-4D97-AF65-F5344CB8AC3E}">
        <p14:creationId xmlns:p14="http://schemas.microsoft.com/office/powerpoint/2010/main" val="35008182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mtClean="0"/>
              <a:t>OV: </a:t>
            </a:r>
            <a:r>
              <a:rPr lang="en-US" dirty="0" err="1"/>
              <a:t>gelaagd</a:t>
            </a:r>
            <a:r>
              <a:rPr lang="en-US" dirty="0"/>
              <a:t> </a:t>
            </a:r>
            <a:r>
              <a:rPr lang="en-US" dirty="0" err="1"/>
              <a:t>netwerk</a:t>
            </a:r>
            <a:r>
              <a:rPr lang="en-US" dirty="0"/>
              <a:t> </a:t>
            </a:r>
            <a:r>
              <a:rPr lang="en-US" dirty="0" err="1"/>
              <a:t>bestaat</a:t>
            </a:r>
            <a:r>
              <a:rPr lang="en-US" dirty="0"/>
              <a:t> </a:t>
            </a:r>
            <a:r>
              <a:rPr lang="en-US" dirty="0" err="1"/>
              <a:t>uit</a:t>
            </a:r>
            <a:r>
              <a:rPr lang="en-US" dirty="0"/>
              <a:t> 4 </a:t>
            </a:r>
            <a:r>
              <a:rPr lang="en-US" dirty="0" err="1"/>
              <a:t>lagen</a:t>
            </a: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22</a:t>
            </a:fld>
            <a:endParaRPr lang="nl-BE" dirty="0"/>
          </a:p>
        </p:txBody>
      </p:sp>
      <p:sp>
        <p:nvSpPr>
          <p:cNvPr id="6" name="Text Placeholder 1"/>
          <p:cNvSpPr txBox="1">
            <a:spLocks/>
          </p:cNvSpPr>
          <p:nvPr/>
        </p:nvSpPr>
        <p:spPr>
          <a:xfrm>
            <a:off x="733530" y="1215851"/>
            <a:ext cx="10620363" cy="5234456"/>
          </a:xfrm>
          <a:prstGeom prst="rect">
            <a:avLst/>
          </a:prstGeom>
        </p:spPr>
        <p:txBody>
          <a:bodyPr/>
          <a:lst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FlandersArtSans-Light"/>
            </a:endParaRPr>
          </a:p>
        </p:txBody>
      </p:sp>
      <p:sp>
        <p:nvSpPr>
          <p:cNvPr id="2" name="Rechthoek 1">
            <a:extLst>
              <a:ext uri="{FF2B5EF4-FFF2-40B4-BE49-F238E27FC236}">
                <a16:creationId xmlns:a16="http://schemas.microsoft.com/office/drawing/2014/main" id="{6DD07D9B-5C3F-4DED-8AE6-F70FFE9D0CFF}"/>
              </a:ext>
            </a:extLst>
          </p:cNvPr>
          <p:cNvSpPr/>
          <p:nvPr/>
        </p:nvSpPr>
        <p:spPr>
          <a:xfrm>
            <a:off x="838107" y="1494610"/>
            <a:ext cx="9109761" cy="369332"/>
          </a:xfrm>
          <a:prstGeom prst="rect">
            <a:avLst/>
          </a:prstGeom>
        </p:spPr>
        <p:txBody>
          <a:bodyPr wrap="square">
            <a:spAutoFit/>
          </a:bodyPr>
          <a:lstStyle/>
          <a:p>
            <a:endParaRPr lang="nl-NL" dirty="0">
              <a:latin typeface="FlandersArtSans-Light" panose="00000400000000000000" pitchFamily="2" charset="0"/>
            </a:endParaRPr>
          </a:p>
        </p:txBody>
      </p:sp>
      <p:pic>
        <p:nvPicPr>
          <p:cNvPr id="7" name="Tijdelijke aanduiding voor inhoud 3">
            <a:extLst>
              <a:ext uri="{FF2B5EF4-FFF2-40B4-BE49-F238E27FC236}">
                <a16:creationId xmlns:a16="http://schemas.microsoft.com/office/drawing/2014/main" id="{6B8E3BA4-77BC-469D-A0CD-9A074046A896}"/>
              </a:ext>
            </a:extLst>
          </p:cNvPr>
          <p:cNvPicPr>
            <a:picLocks noChangeAspect="1"/>
          </p:cNvPicPr>
          <p:nvPr/>
        </p:nvPicPr>
        <p:blipFill>
          <a:blip r:embed="rId3"/>
          <a:stretch>
            <a:fillRect/>
          </a:stretch>
        </p:blipFill>
        <p:spPr>
          <a:xfrm>
            <a:off x="1276497" y="750064"/>
            <a:ext cx="10000745" cy="5808773"/>
          </a:xfrm>
          <a:prstGeom prst="rect">
            <a:avLst/>
          </a:prstGeom>
        </p:spPr>
      </p:pic>
    </p:spTree>
    <p:extLst>
      <p:ext uri="{BB962C8B-B14F-4D97-AF65-F5344CB8AC3E}">
        <p14:creationId xmlns:p14="http://schemas.microsoft.com/office/powerpoint/2010/main" val="28615270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err="1"/>
              <a:t>Kwalitatieve</a:t>
            </a:r>
            <a:r>
              <a:rPr lang="en-US"/>
              <a:t> </a:t>
            </a:r>
            <a:r>
              <a:rPr lang="en-US" smtClean="0"/>
              <a:t>overstappunten: </a:t>
            </a:r>
            <a:r>
              <a:rPr lang="en-US" dirty="0" err="1"/>
              <a:t>mobipunten</a:t>
            </a: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23</a:t>
            </a:fld>
            <a:endParaRPr lang="nl-BE" dirty="0"/>
          </a:p>
        </p:txBody>
      </p:sp>
      <p:sp>
        <p:nvSpPr>
          <p:cNvPr id="6" name="Text Placeholder 1"/>
          <p:cNvSpPr txBox="1">
            <a:spLocks/>
          </p:cNvSpPr>
          <p:nvPr/>
        </p:nvSpPr>
        <p:spPr>
          <a:xfrm>
            <a:off x="733530" y="1215851"/>
            <a:ext cx="10620363" cy="5234456"/>
          </a:xfrm>
          <a:prstGeom prst="rect">
            <a:avLst/>
          </a:prstGeom>
        </p:spPr>
        <p:txBody>
          <a:bodyPr/>
          <a:lst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FlandersArtSans-Light"/>
            </a:endParaRPr>
          </a:p>
        </p:txBody>
      </p:sp>
      <p:sp>
        <p:nvSpPr>
          <p:cNvPr id="2" name="Rechthoek 1">
            <a:extLst>
              <a:ext uri="{FF2B5EF4-FFF2-40B4-BE49-F238E27FC236}">
                <a16:creationId xmlns:a16="http://schemas.microsoft.com/office/drawing/2014/main" id="{6DD07D9B-5C3F-4DED-8AE6-F70FFE9D0CFF}"/>
              </a:ext>
            </a:extLst>
          </p:cNvPr>
          <p:cNvSpPr/>
          <p:nvPr/>
        </p:nvSpPr>
        <p:spPr>
          <a:xfrm>
            <a:off x="838107" y="1494610"/>
            <a:ext cx="9109761" cy="369332"/>
          </a:xfrm>
          <a:prstGeom prst="rect">
            <a:avLst/>
          </a:prstGeom>
        </p:spPr>
        <p:txBody>
          <a:bodyPr wrap="square">
            <a:spAutoFit/>
          </a:bodyPr>
          <a:lstStyle/>
          <a:p>
            <a:endParaRPr lang="nl-NL" dirty="0">
              <a:latin typeface="FlandersArtSans-Light" panose="00000400000000000000" pitchFamily="2" charset="0"/>
            </a:endParaRPr>
          </a:p>
        </p:txBody>
      </p:sp>
      <p:pic>
        <p:nvPicPr>
          <p:cNvPr id="7" name="Picture 3">
            <a:extLst>
              <a:ext uri="{FF2B5EF4-FFF2-40B4-BE49-F238E27FC236}">
                <a16:creationId xmlns:a16="http://schemas.microsoft.com/office/drawing/2014/main" id="{BD1C81AA-685B-4A02-80B0-A6619CD1F3F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22516" y="1178170"/>
            <a:ext cx="9526846" cy="577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38434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Inzetten</a:t>
            </a:r>
            <a:r>
              <a:rPr lang="en-US" dirty="0"/>
              <a:t> op </a:t>
            </a:r>
            <a:r>
              <a:rPr lang="en-US" dirty="0" err="1"/>
              <a:t>combimobiliteit</a:t>
            </a: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24</a:t>
            </a:fld>
            <a:endParaRPr lang="nl-BE" dirty="0"/>
          </a:p>
        </p:txBody>
      </p:sp>
      <p:sp>
        <p:nvSpPr>
          <p:cNvPr id="6" name="Text Placeholder 1"/>
          <p:cNvSpPr txBox="1">
            <a:spLocks/>
          </p:cNvSpPr>
          <p:nvPr/>
        </p:nvSpPr>
        <p:spPr>
          <a:xfrm>
            <a:off x="733530" y="1215851"/>
            <a:ext cx="10620363" cy="5234456"/>
          </a:xfrm>
          <a:prstGeom prst="rect">
            <a:avLst/>
          </a:prstGeom>
        </p:spPr>
        <p:txBody>
          <a:bodyPr/>
          <a:lst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FlandersArtSans-Light"/>
            </a:endParaRPr>
          </a:p>
        </p:txBody>
      </p:sp>
      <p:sp>
        <p:nvSpPr>
          <p:cNvPr id="2" name="Rechthoek 1">
            <a:extLst>
              <a:ext uri="{FF2B5EF4-FFF2-40B4-BE49-F238E27FC236}">
                <a16:creationId xmlns:a16="http://schemas.microsoft.com/office/drawing/2014/main" id="{6DD07D9B-5C3F-4DED-8AE6-F70FFE9D0CFF}"/>
              </a:ext>
            </a:extLst>
          </p:cNvPr>
          <p:cNvSpPr/>
          <p:nvPr/>
        </p:nvSpPr>
        <p:spPr>
          <a:xfrm>
            <a:off x="838107" y="1494610"/>
            <a:ext cx="9109761" cy="369332"/>
          </a:xfrm>
          <a:prstGeom prst="rect">
            <a:avLst/>
          </a:prstGeom>
        </p:spPr>
        <p:txBody>
          <a:bodyPr wrap="square">
            <a:spAutoFit/>
          </a:bodyPr>
          <a:lstStyle/>
          <a:p>
            <a:endParaRPr lang="nl-NL" dirty="0">
              <a:latin typeface="FlandersArtSans-Light" panose="00000400000000000000" pitchFamily="2" charset="0"/>
            </a:endParaRPr>
          </a:p>
        </p:txBody>
      </p:sp>
      <p:pic>
        <p:nvPicPr>
          <p:cNvPr id="5" name="Afbeelding 4">
            <a:extLst>
              <a:ext uri="{FF2B5EF4-FFF2-40B4-BE49-F238E27FC236}">
                <a16:creationId xmlns:a16="http://schemas.microsoft.com/office/drawing/2014/main" id="{40B9F52E-621A-4760-9D7C-EC5CE52B5BE5}"/>
              </a:ext>
            </a:extLst>
          </p:cNvPr>
          <p:cNvPicPr>
            <a:picLocks noChangeAspect="1"/>
          </p:cNvPicPr>
          <p:nvPr/>
        </p:nvPicPr>
        <p:blipFill>
          <a:blip r:embed="rId3"/>
          <a:stretch>
            <a:fillRect/>
          </a:stretch>
        </p:blipFill>
        <p:spPr>
          <a:xfrm>
            <a:off x="1321599" y="1215851"/>
            <a:ext cx="9329281" cy="5213574"/>
          </a:xfrm>
          <a:prstGeom prst="rect">
            <a:avLst/>
          </a:prstGeom>
        </p:spPr>
      </p:pic>
    </p:spTree>
    <p:extLst>
      <p:ext uri="{BB962C8B-B14F-4D97-AF65-F5344CB8AC3E}">
        <p14:creationId xmlns:p14="http://schemas.microsoft.com/office/powerpoint/2010/main" val="20321904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Oprichten</a:t>
            </a:r>
            <a:r>
              <a:rPr lang="en-US" dirty="0"/>
              <a:t> </a:t>
            </a:r>
            <a:r>
              <a:rPr lang="en-US" dirty="0" err="1"/>
              <a:t>mobiliteitscentrale</a:t>
            </a: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25</a:t>
            </a:fld>
            <a:endParaRPr lang="nl-BE" dirty="0"/>
          </a:p>
        </p:txBody>
      </p:sp>
      <p:sp>
        <p:nvSpPr>
          <p:cNvPr id="6" name="Text Placeholder 1"/>
          <p:cNvSpPr txBox="1">
            <a:spLocks/>
          </p:cNvSpPr>
          <p:nvPr/>
        </p:nvSpPr>
        <p:spPr>
          <a:xfrm>
            <a:off x="733530" y="1215851"/>
            <a:ext cx="10620363" cy="5234456"/>
          </a:xfrm>
          <a:prstGeom prst="rect">
            <a:avLst/>
          </a:prstGeom>
        </p:spPr>
        <p:txBody>
          <a:bodyPr/>
          <a:lst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FlandersArtSans-Light"/>
            </a:endParaRPr>
          </a:p>
        </p:txBody>
      </p:sp>
      <p:sp>
        <p:nvSpPr>
          <p:cNvPr id="2" name="Rechthoek 1">
            <a:extLst>
              <a:ext uri="{FF2B5EF4-FFF2-40B4-BE49-F238E27FC236}">
                <a16:creationId xmlns:a16="http://schemas.microsoft.com/office/drawing/2014/main" id="{6DD07D9B-5C3F-4DED-8AE6-F70FFE9D0CFF}"/>
              </a:ext>
            </a:extLst>
          </p:cNvPr>
          <p:cNvSpPr/>
          <p:nvPr/>
        </p:nvSpPr>
        <p:spPr>
          <a:xfrm>
            <a:off x="838107" y="1494610"/>
            <a:ext cx="9109761" cy="369332"/>
          </a:xfrm>
          <a:prstGeom prst="rect">
            <a:avLst/>
          </a:prstGeom>
        </p:spPr>
        <p:txBody>
          <a:bodyPr wrap="square">
            <a:spAutoFit/>
          </a:bodyPr>
          <a:lstStyle/>
          <a:p>
            <a:endParaRPr lang="nl-NL" dirty="0">
              <a:latin typeface="FlandersArtSans-Light" panose="00000400000000000000" pitchFamily="2" charset="0"/>
            </a:endParaRPr>
          </a:p>
        </p:txBody>
      </p:sp>
      <p:pic>
        <p:nvPicPr>
          <p:cNvPr id="5" name="Afbeelding 4">
            <a:extLst>
              <a:ext uri="{FF2B5EF4-FFF2-40B4-BE49-F238E27FC236}">
                <a16:creationId xmlns:a16="http://schemas.microsoft.com/office/drawing/2014/main" id="{3FCCD9D2-EA4A-46F3-8498-91C98E0E4435}"/>
              </a:ext>
            </a:extLst>
          </p:cNvPr>
          <p:cNvPicPr>
            <a:picLocks noChangeAspect="1"/>
          </p:cNvPicPr>
          <p:nvPr/>
        </p:nvPicPr>
        <p:blipFill>
          <a:blip r:embed="rId3"/>
          <a:stretch>
            <a:fillRect/>
          </a:stretch>
        </p:blipFill>
        <p:spPr>
          <a:xfrm>
            <a:off x="421470" y="1013546"/>
            <a:ext cx="11909870" cy="4357973"/>
          </a:xfrm>
          <a:prstGeom prst="rect">
            <a:avLst/>
          </a:prstGeom>
        </p:spPr>
      </p:pic>
      <p:pic>
        <p:nvPicPr>
          <p:cNvPr id="7" name="Afbeelding 6">
            <a:extLst>
              <a:ext uri="{FF2B5EF4-FFF2-40B4-BE49-F238E27FC236}">
                <a16:creationId xmlns:a16="http://schemas.microsoft.com/office/drawing/2014/main" id="{8C0BBC32-439F-450E-AFAB-1E8072A8CF8D}"/>
              </a:ext>
            </a:extLst>
          </p:cNvPr>
          <p:cNvPicPr>
            <a:picLocks noChangeAspect="1"/>
          </p:cNvPicPr>
          <p:nvPr/>
        </p:nvPicPr>
        <p:blipFill>
          <a:blip r:embed="rId4"/>
          <a:stretch>
            <a:fillRect/>
          </a:stretch>
        </p:blipFill>
        <p:spPr>
          <a:xfrm>
            <a:off x="838107" y="4988291"/>
            <a:ext cx="2373600" cy="1325267"/>
          </a:xfrm>
          <a:prstGeom prst="rect">
            <a:avLst/>
          </a:prstGeom>
          <a:scene3d>
            <a:camera prst="isometricLeftDown"/>
            <a:lightRig rig="threePt" dir="t"/>
          </a:scene3d>
        </p:spPr>
      </p:pic>
      <p:pic>
        <p:nvPicPr>
          <p:cNvPr id="8" name="Afbeelding 7">
            <a:extLst>
              <a:ext uri="{FF2B5EF4-FFF2-40B4-BE49-F238E27FC236}">
                <a16:creationId xmlns:a16="http://schemas.microsoft.com/office/drawing/2014/main" id="{5B59E798-F391-4D08-B959-6B75DA66FDE0}"/>
              </a:ext>
            </a:extLst>
          </p:cNvPr>
          <p:cNvPicPr>
            <a:picLocks noChangeAspect="1"/>
          </p:cNvPicPr>
          <p:nvPr/>
        </p:nvPicPr>
        <p:blipFill>
          <a:blip r:embed="rId5"/>
          <a:stretch>
            <a:fillRect/>
          </a:stretch>
        </p:blipFill>
        <p:spPr>
          <a:xfrm>
            <a:off x="5166511" y="5339903"/>
            <a:ext cx="1754400" cy="1415334"/>
          </a:xfrm>
          <a:prstGeom prst="rect">
            <a:avLst/>
          </a:prstGeom>
          <a:scene3d>
            <a:camera prst="isometricLeftDown"/>
            <a:lightRig rig="threePt" dir="t"/>
          </a:scene3d>
        </p:spPr>
      </p:pic>
      <p:pic>
        <p:nvPicPr>
          <p:cNvPr id="10" name="Afbeelding 9">
            <a:extLst>
              <a:ext uri="{FF2B5EF4-FFF2-40B4-BE49-F238E27FC236}">
                <a16:creationId xmlns:a16="http://schemas.microsoft.com/office/drawing/2014/main" id="{8E8CAD9C-134F-45F4-8983-E088A66DDEB9}"/>
              </a:ext>
            </a:extLst>
          </p:cNvPr>
          <p:cNvPicPr>
            <a:picLocks noChangeAspect="1"/>
          </p:cNvPicPr>
          <p:nvPr/>
        </p:nvPicPr>
        <p:blipFill>
          <a:blip r:embed="rId6"/>
          <a:stretch>
            <a:fillRect/>
          </a:stretch>
        </p:blipFill>
        <p:spPr>
          <a:xfrm>
            <a:off x="8715189" y="4988291"/>
            <a:ext cx="2276475" cy="1619250"/>
          </a:xfrm>
          <a:prstGeom prst="rect">
            <a:avLst/>
          </a:prstGeom>
          <a:scene3d>
            <a:camera prst="perspectiveLeft"/>
            <a:lightRig rig="threePt" dir="t"/>
          </a:scene3d>
        </p:spPr>
      </p:pic>
    </p:spTree>
    <p:extLst>
      <p:ext uri="{BB962C8B-B14F-4D97-AF65-F5344CB8AC3E}">
        <p14:creationId xmlns:p14="http://schemas.microsoft.com/office/powerpoint/2010/main" val="41312131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Werken</a:t>
            </a:r>
            <a:r>
              <a:rPr lang="en-US" dirty="0"/>
              <a:t> </a:t>
            </a:r>
            <a:r>
              <a:rPr lang="en-US" dirty="0" err="1"/>
              <a:t>volgens</a:t>
            </a:r>
            <a:r>
              <a:rPr lang="en-US" dirty="0"/>
              <a:t> </a:t>
            </a:r>
            <a:r>
              <a:rPr lang="en-US" dirty="0" err="1"/>
              <a:t>MaaS</a:t>
            </a:r>
            <a:r>
              <a:rPr lang="en-US" dirty="0"/>
              <a:t> </a:t>
            </a:r>
            <a:r>
              <a:rPr lang="en-US" dirty="0" err="1"/>
              <a:t>principes</a:t>
            </a: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26</a:t>
            </a:fld>
            <a:endParaRPr lang="nl-BE" dirty="0"/>
          </a:p>
        </p:txBody>
      </p:sp>
      <p:sp>
        <p:nvSpPr>
          <p:cNvPr id="6" name="Text Placeholder 1"/>
          <p:cNvSpPr txBox="1">
            <a:spLocks/>
          </p:cNvSpPr>
          <p:nvPr/>
        </p:nvSpPr>
        <p:spPr>
          <a:xfrm>
            <a:off x="733530" y="1215851"/>
            <a:ext cx="10620363" cy="5234456"/>
          </a:xfrm>
          <a:prstGeom prst="rect">
            <a:avLst/>
          </a:prstGeom>
        </p:spPr>
        <p:txBody>
          <a:bodyPr/>
          <a:lst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FlandersArtSans-Light"/>
            </a:endParaRPr>
          </a:p>
        </p:txBody>
      </p:sp>
      <p:sp>
        <p:nvSpPr>
          <p:cNvPr id="2" name="Rechthoek 1">
            <a:extLst>
              <a:ext uri="{FF2B5EF4-FFF2-40B4-BE49-F238E27FC236}">
                <a16:creationId xmlns:a16="http://schemas.microsoft.com/office/drawing/2014/main" id="{6DD07D9B-5C3F-4DED-8AE6-F70FFE9D0CFF}"/>
              </a:ext>
            </a:extLst>
          </p:cNvPr>
          <p:cNvSpPr/>
          <p:nvPr/>
        </p:nvSpPr>
        <p:spPr>
          <a:xfrm>
            <a:off x="838107" y="1494610"/>
            <a:ext cx="9109761" cy="369332"/>
          </a:xfrm>
          <a:prstGeom prst="rect">
            <a:avLst/>
          </a:prstGeom>
        </p:spPr>
        <p:txBody>
          <a:bodyPr wrap="square">
            <a:spAutoFit/>
          </a:bodyPr>
          <a:lstStyle/>
          <a:p>
            <a:endParaRPr lang="nl-NL" dirty="0">
              <a:latin typeface="FlandersArtSans-Light" panose="00000400000000000000" pitchFamily="2" charset="0"/>
            </a:endParaRPr>
          </a:p>
        </p:txBody>
      </p:sp>
      <p:pic>
        <p:nvPicPr>
          <p:cNvPr id="11" name="Afbeelding 5" descr="image001">
            <a:extLst>
              <a:ext uri="{FF2B5EF4-FFF2-40B4-BE49-F238E27FC236}">
                <a16:creationId xmlns:a16="http://schemas.microsoft.com/office/drawing/2014/main" id="{4361AC1C-97F1-4E5E-8150-F0DAD33884A2}"/>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662211" y="1112739"/>
            <a:ext cx="8763000" cy="544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89375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Rechtsgrond</a:t>
            </a:r>
            <a:r>
              <a:rPr lang="en-US" dirty="0"/>
              <a:t> </a:t>
            </a:r>
            <a:r>
              <a:rPr lang="en-US" dirty="0" err="1"/>
              <a:t>standaardisatie</a:t>
            </a: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27</a:t>
            </a:fld>
            <a:endParaRPr lang="nl-BE" dirty="0"/>
          </a:p>
        </p:txBody>
      </p:sp>
      <p:sp>
        <p:nvSpPr>
          <p:cNvPr id="6" name="Text Placeholder 1"/>
          <p:cNvSpPr txBox="1">
            <a:spLocks/>
          </p:cNvSpPr>
          <p:nvPr/>
        </p:nvSpPr>
        <p:spPr>
          <a:xfrm>
            <a:off x="733530" y="1215851"/>
            <a:ext cx="10620363" cy="5234456"/>
          </a:xfrm>
          <a:prstGeom prst="rect">
            <a:avLst/>
          </a:prstGeom>
        </p:spPr>
        <p:txBody>
          <a:bodyPr/>
          <a:lst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FlandersArtSans-Light"/>
            </a:endParaRPr>
          </a:p>
        </p:txBody>
      </p:sp>
      <p:sp>
        <p:nvSpPr>
          <p:cNvPr id="2" name="Rechthoek 1">
            <a:extLst>
              <a:ext uri="{FF2B5EF4-FFF2-40B4-BE49-F238E27FC236}">
                <a16:creationId xmlns:a16="http://schemas.microsoft.com/office/drawing/2014/main" id="{6DD07D9B-5C3F-4DED-8AE6-F70FFE9D0CFF}"/>
              </a:ext>
            </a:extLst>
          </p:cNvPr>
          <p:cNvSpPr/>
          <p:nvPr/>
        </p:nvSpPr>
        <p:spPr>
          <a:xfrm>
            <a:off x="838107" y="1494610"/>
            <a:ext cx="9109761" cy="369332"/>
          </a:xfrm>
          <a:prstGeom prst="rect">
            <a:avLst/>
          </a:prstGeom>
        </p:spPr>
        <p:txBody>
          <a:bodyPr wrap="square">
            <a:spAutoFit/>
          </a:bodyPr>
          <a:lstStyle/>
          <a:p>
            <a:endParaRPr lang="nl-NL" dirty="0">
              <a:latin typeface="FlandersArtSans-Light" panose="00000400000000000000" pitchFamily="2" charset="0"/>
            </a:endParaRPr>
          </a:p>
        </p:txBody>
      </p:sp>
      <p:sp>
        <p:nvSpPr>
          <p:cNvPr id="5" name="Rechthoek 4">
            <a:extLst>
              <a:ext uri="{FF2B5EF4-FFF2-40B4-BE49-F238E27FC236}">
                <a16:creationId xmlns:a16="http://schemas.microsoft.com/office/drawing/2014/main" id="{BEF10A2A-422B-4BF4-A652-E7AA031AF386}"/>
              </a:ext>
            </a:extLst>
          </p:cNvPr>
          <p:cNvSpPr/>
          <p:nvPr/>
        </p:nvSpPr>
        <p:spPr>
          <a:xfrm>
            <a:off x="838016" y="1349478"/>
            <a:ext cx="6298207" cy="4708981"/>
          </a:xfrm>
          <a:prstGeom prst="rect">
            <a:avLst/>
          </a:prstGeom>
        </p:spPr>
        <p:txBody>
          <a:bodyPr wrap="square">
            <a:spAutoFit/>
          </a:bodyPr>
          <a:lstStyle/>
          <a:p>
            <a:r>
              <a:rPr lang="nl-NL" sz="2000" b="1" dirty="0" smtClean="0">
                <a:solidFill>
                  <a:srgbClr val="000000"/>
                </a:solidFill>
                <a:latin typeface="FlandersArtSans-Light" panose="00000400000000000000" pitchFamily="2" charset="0"/>
              </a:rPr>
              <a:t>Basis</a:t>
            </a:r>
            <a:r>
              <a:rPr lang="nl-NL" sz="2000" b="1" dirty="0">
                <a:solidFill>
                  <a:srgbClr val="000000"/>
                </a:solidFill>
                <a:latin typeface="FlandersArtSans-Light" panose="00000400000000000000" pitchFamily="2" charset="0"/>
              </a:rPr>
              <a:t>: artikel 37§2 decreet basisbereikbaarheid</a:t>
            </a:r>
            <a:r>
              <a:rPr lang="nl-NL" sz="2000" b="1" dirty="0" smtClean="0">
                <a:solidFill>
                  <a:srgbClr val="000000"/>
                </a:solidFill>
                <a:latin typeface="FlandersArtSans-Light" panose="00000400000000000000" pitchFamily="2" charset="0"/>
              </a:rPr>
              <a:t>:</a:t>
            </a:r>
            <a:endParaRPr lang="nl-NL" sz="1600" b="1" dirty="0">
              <a:solidFill>
                <a:srgbClr val="000000"/>
              </a:solidFill>
              <a:latin typeface="Verdana" panose="020B0604030504040204" pitchFamily="34" charset="0"/>
            </a:endParaRPr>
          </a:p>
          <a:p>
            <a:r>
              <a:rPr lang="nl-NL" sz="1600" dirty="0">
                <a:solidFill>
                  <a:srgbClr val="000000"/>
                </a:solidFill>
                <a:latin typeface="FlandersArtSans-Light" panose="00000400000000000000" pitchFamily="2" charset="0"/>
              </a:rPr>
              <a:t>De Vlaamse Regering stelt de regels vast voor interoperabiliteit, open data, realtimedata en de standaarden voor de informatie over het personenvervoer. </a:t>
            </a:r>
          </a:p>
          <a:p>
            <a:pPr algn="just"/>
            <a:r>
              <a:rPr lang="nl-NL" sz="1600" dirty="0">
                <a:solidFill>
                  <a:srgbClr val="000000"/>
                </a:solidFill>
                <a:latin typeface="FlandersArtSans-Light" panose="00000400000000000000" pitchFamily="2" charset="0"/>
              </a:rPr>
              <a:t>=&gt; Uitwerken uitvoeringsbesluit van de Vlaamse Regering</a:t>
            </a:r>
          </a:p>
          <a:p>
            <a:pPr algn="just"/>
            <a:endParaRPr lang="nl-NL" sz="1600" dirty="0">
              <a:solidFill>
                <a:srgbClr val="000000"/>
              </a:solidFill>
              <a:latin typeface="FlandersArtSans-Light" panose="00000400000000000000" pitchFamily="2" charset="0"/>
            </a:endParaRPr>
          </a:p>
          <a:p>
            <a:pPr algn="just"/>
            <a:endParaRPr lang="nl-NL" sz="1600" dirty="0">
              <a:solidFill>
                <a:srgbClr val="000000"/>
              </a:solidFill>
              <a:latin typeface="FlandersArtSans-Light" panose="00000400000000000000" pitchFamily="2" charset="0"/>
            </a:endParaRPr>
          </a:p>
          <a:p>
            <a:pPr algn="just"/>
            <a:r>
              <a:rPr lang="nl-BE" sz="2000" b="1" dirty="0">
                <a:latin typeface="FlandersArtSans-Light" panose="00000400000000000000" pitchFamily="2" charset="0"/>
              </a:rPr>
              <a:t>Doel:</a:t>
            </a:r>
          </a:p>
          <a:p>
            <a:r>
              <a:rPr lang="nl-NL" sz="1600" dirty="0">
                <a:latin typeface="FlandersArtSans-Light" panose="00000400000000000000" pitchFamily="2" charset="0"/>
              </a:rPr>
              <a:t>Het ontsluiten van de mobiliteitsdata als </a:t>
            </a:r>
            <a:r>
              <a:rPr lang="nl-NL" sz="1600" dirty="0" err="1">
                <a:latin typeface="FlandersArtSans-Light" panose="00000400000000000000" pitchFamily="2" charset="0"/>
              </a:rPr>
              <a:t>Linked</a:t>
            </a:r>
            <a:r>
              <a:rPr lang="nl-NL" sz="1600" dirty="0">
                <a:latin typeface="FlandersArtSans-Light" panose="00000400000000000000" pitchFamily="2" charset="0"/>
              </a:rPr>
              <a:t> Open Data en standaard interfaces (</a:t>
            </a:r>
            <a:r>
              <a:rPr lang="nl-NL" sz="1600" dirty="0" err="1">
                <a:latin typeface="FlandersArtSans-Light" panose="00000400000000000000" pitchFamily="2" charset="0"/>
              </a:rPr>
              <a:t>APIs</a:t>
            </a:r>
            <a:r>
              <a:rPr lang="nl-NL" sz="1600" dirty="0">
                <a:latin typeface="FlandersArtSans-Light" panose="00000400000000000000" pitchFamily="2" charset="0"/>
              </a:rPr>
              <a:t>) te definiëren </a:t>
            </a:r>
          </a:p>
          <a:p>
            <a:pPr marL="285750" indent="-285750">
              <a:buFont typeface="Symbol" panose="05050102010706020507" pitchFamily="18" charset="2"/>
              <a:buChar char="Þ"/>
            </a:pPr>
            <a:r>
              <a:rPr lang="nl-NL" sz="1600" dirty="0">
                <a:latin typeface="FlandersArtSans-Light" panose="00000400000000000000" pitchFamily="2" charset="0"/>
              </a:rPr>
              <a:t>Samenwerking en integratie van de verschillende services en tools eenvoudiger te maken. </a:t>
            </a:r>
          </a:p>
          <a:p>
            <a:pPr marL="285750" indent="-285750">
              <a:buFont typeface="Symbol" panose="05050102010706020507" pitchFamily="18" charset="2"/>
              <a:buChar char="Þ"/>
            </a:pPr>
            <a:r>
              <a:rPr lang="nl-NL" sz="1600" dirty="0">
                <a:latin typeface="FlandersArtSans-Light" panose="00000400000000000000" pitchFamily="2" charset="0"/>
              </a:rPr>
              <a:t>Het objectief is om de data vlot herbruikbaar te maken voor alle </a:t>
            </a:r>
            <a:r>
              <a:rPr lang="nl-BE" sz="1600" dirty="0">
                <a:latin typeface="FlandersArtSans-Light" panose="00000400000000000000" pitchFamily="2" charset="0"/>
              </a:rPr>
              <a:t>belanghebbenden.</a:t>
            </a:r>
          </a:p>
        </p:txBody>
      </p:sp>
      <p:pic>
        <p:nvPicPr>
          <p:cNvPr id="1026" name="Picture 2" descr="Afbeeldingsresultaat voor standaarden">
            <a:hlinkClick r:id="rId3"/>
            <a:extLst>
              <a:ext uri="{FF2B5EF4-FFF2-40B4-BE49-F238E27FC236}">
                <a16:creationId xmlns:a16="http://schemas.microsoft.com/office/drawing/2014/main" id="{A081C471-8D59-4EDF-9EE3-808E81DCD5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2300" y="2622533"/>
            <a:ext cx="4217670" cy="2040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4401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b="1" smtClean="0">
                <a:latin typeface="FlandersArtSans-Bold" panose="00000800000000000000" charset="0"/>
              </a:rPr>
              <a:t>Use cases</a:t>
            </a:r>
            <a:endParaRPr lang="nl-BE" b="1" dirty="0">
              <a:latin typeface="FlandersArtSans-Bold" panose="00000800000000000000" charset="0"/>
            </a:endParaRPr>
          </a:p>
        </p:txBody>
      </p:sp>
    </p:spTree>
    <p:extLst>
      <p:ext uri="{BB962C8B-B14F-4D97-AF65-F5344CB8AC3E}">
        <p14:creationId xmlns:p14="http://schemas.microsoft.com/office/powerpoint/2010/main" val="24231932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38200" y="1482215"/>
            <a:ext cx="10947399" cy="4992328"/>
          </a:xfrm>
        </p:spPr>
        <p:txBody>
          <a:bodyPr>
            <a:normAutofit lnSpcReduction="10000"/>
          </a:bodyPr>
          <a:lstStyle/>
          <a:p>
            <a:pPr lvl="0">
              <a:lnSpc>
                <a:spcPct val="150000"/>
              </a:lnSpc>
            </a:pPr>
            <a:r>
              <a:rPr lang="nl-BE" sz="2200" b="1"/>
              <a:t>Integratie mobiliteit in functie van monitoring </a:t>
            </a:r>
            <a:r>
              <a:rPr lang="nl-BE" sz="2200" b="1"/>
              <a:t>en </a:t>
            </a:r>
            <a:r>
              <a:rPr lang="nl-BE" sz="2200" b="1" smtClean="0"/>
              <a:t>rapportage</a:t>
            </a:r>
          </a:p>
          <a:p>
            <a:pPr lvl="1"/>
            <a:r>
              <a:rPr lang="nl-BE" sz="1900"/>
              <a:t>Als overheid willen we de data van mobiliteitssystemen bekomen om deze te </a:t>
            </a:r>
            <a:r>
              <a:rPr lang="nl-BE" sz="1900"/>
              <a:t>gebruiken </a:t>
            </a:r>
            <a:r>
              <a:rPr lang="nl-BE" sz="1900" smtClean="0"/>
              <a:t>i.f.v. </a:t>
            </a:r>
            <a:r>
              <a:rPr lang="nl-BE" sz="1900"/>
              <a:t>controle van naleving van de verplichtingen gekoppeld aan de vergunning. Bovendien willen we de data monitoren en analyseren als input voor beleidsbeslissingen</a:t>
            </a:r>
            <a:r>
              <a:rPr lang="nl-BE" sz="1900"/>
              <a:t>. </a:t>
            </a:r>
            <a:r>
              <a:rPr lang="en-US" sz="1900"/>
              <a:t/>
            </a:r>
            <a:br>
              <a:rPr lang="en-US" sz="1900"/>
            </a:br>
            <a:r>
              <a:rPr lang="en-US" sz="1900" smtClean="0"/>
              <a:t/>
            </a:r>
            <a:br>
              <a:rPr lang="en-US" sz="1900" smtClean="0"/>
            </a:br>
            <a:r>
              <a:rPr lang="nl-BE" sz="1900" smtClean="0"/>
              <a:t>Om </a:t>
            </a:r>
            <a:r>
              <a:rPr lang="nl-BE" sz="1900"/>
              <a:t>dit te visualiseren kan een Multi-modal Mobility Management Platform gebouwd worden. Om te vermijden dat voor iedere aanbieder een nieuwe integratie dient gebouwd te worden is standaardisatie aangewezen om zo kosten-efficient integraties van nieuwe services te </a:t>
            </a:r>
            <a:r>
              <a:rPr lang="nl-BE" sz="1900"/>
              <a:t>doen</a:t>
            </a:r>
            <a:r>
              <a:rPr lang="nl-BE" sz="1900" smtClean="0"/>
              <a:t>.</a:t>
            </a:r>
            <a:endParaRPr lang="en-US" sz="1900" b="1"/>
          </a:p>
          <a:p>
            <a:pPr lvl="0">
              <a:lnSpc>
                <a:spcPct val="150000"/>
              </a:lnSpc>
            </a:pPr>
            <a:r>
              <a:rPr lang="en-US" sz="2200"/>
              <a:t>Integratie Mobility-as-a-Service</a:t>
            </a:r>
          </a:p>
          <a:p>
            <a:pPr>
              <a:lnSpc>
                <a:spcPct val="150000"/>
              </a:lnSpc>
            </a:pPr>
            <a:r>
              <a:rPr lang="en-US" sz="2200" smtClean="0"/>
              <a:t>Back-office </a:t>
            </a:r>
            <a:r>
              <a:rPr lang="en-US" sz="2200"/>
              <a:t>i</a:t>
            </a:r>
            <a:r>
              <a:rPr lang="en-US" sz="2200" smtClean="0"/>
              <a:t>ncentives</a:t>
            </a:r>
          </a:p>
          <a:p>
            <a:pPr>
              <a:lnSpc>
                <a:spcPct val="150000"/>
              </a:lnSpc>
            </a:pPr>
            <a:r>
              <a:rPr lang="nl-BE" sz="2200"/>
              <a:t>Combineren en integreren van data uit verschillende </a:t>
            </a:r>
            <a:r>
              <a:rPr lang="nl-BE" sz="2200"/>
              <a:t>domeinen </a:t>
            </a:r>
            <a:endParaRPr lang="en-US" sz="2200"/>
          </a:p>
        </p:txBody>
      </p:sp>
      <p:sp>
        <p:nvSpPr>
          <p:cNvPr id="4" name="Slide Number Placeholder 3"/>
          <p:cNvSpPr>
            <a:spLocks noGrp="1"/>
          </p:cNvSpPr>
          <p:nvPr>
            <p:ph type="sldNum" sz="quarter" idx="4"/>
          </p:nvPr>
        </p:nvSpPr>
        <p:spPr/>
        <p:txBody>
          <a:bodyPr/>
          <a:lstStyle/>
          <a:p>
            <a:fld id="{C9C406F6-A053-43CA-AEC8-FA3EEE83A3FB}" type="slidenum">
              <a:rPr lang="nl-BE" smtClean="0"/>
              <a:pPr/>
              <a:t>29</a:t>
            </a:fld>
            <a:endParaRPr lang="nl-BE" dirty="0"/>
          </a:p>
        </p:txBody>
      </p:sp>
      <p:sp>
        <p:nvSpPr>
          <p:cNvPr id="5" name="Shape 540"/>
          <p:cNvSpPr txBox="1"/>
          <p:nvPr/>
        </p:nvSpPr>
        <p:spPr>
          <a:xfrm>
            <a:off x="838200" y="129049"/>
            <a:ext cx="8816545" cy="1103867"/>
          </a:xfrm>
          <a:prstGeom prst="rect">
            <a:avLst/>
          </a:prstGeom>
          <a:noFill/>
          <a:ln>
            <a:noFill/>
          </a:ln>
        </p:spPr>
        <p:txBody>
          <a:bodyPr spcFirstLastPara="1" wrap="square" lIns="91425" tIns="45700" rIns="91425" bIns="45700" anchor="ctr" anchorCtr="0">
            <a:noAutofit/>
          </a:bodyPr>
          <a:lstStyle>
            <a:defPPr>
              <a:defRPr lang="en-US"/>
            </a:defPPr>
            <a:lvl1pPr>
              <a:lnSpc>
                <a:spcPct val="75000"/>
              </a:lnSpc>
              <a:buClr>
                <a:srgbClr val="FFFFFF"/>
              </a:buClr>
              <a:defRPr sz="4000" b="1">
                <a:latin typeface="FlandersArtSans-Bold" panose="00000800000000000000"/>
                <a:ea typeface="Calibri"/>
                <a:cs typeface="Calibri"/>
              </a:defRPr>
            </a:lvl1pPr>
          </a:lstStyle>
          <a:p>
            <a:r>
              <a:rPr lang="nl-BE" smtClean="0">
                <a:sym typeface="Calibri"/>
              </a:rPr>
              <a:t>Use cases</a:t>
            </a:r>
            <a:endParaRPr lang="nl-BE" dirty="0">
              <a:sym typeface="Calibri"/>
            </a:endParaRPr>
          </a:p>
        </p:txBody>
      </p:sp>
    </p:spTree>
    <p:extLst>
      <p:ext uri="{BB962C8B-B14F-4D97-AF65-F5344CB8AC3E}">
        <p14:creationId xmlns:p14="http://schemas.microsoft.com/office/powerpoint/2010/main" val="16964836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smtClean="0"/>
              <a:t>Tour de table</a:t>
            </a:r>
            <a:endParaRPr lang="en-US" b="1"/>
          </a:p>
        </p:txBody>
      </p:sp>
      <p:sp>
        <p:nvSpPr>
          <p:cNvPr id="4" name="Slide Number Placeholder 3"/>
          <p:cNvSpPr>
            <a:spLocks noGrp="1"/>
          </p:cNvSpPr>
          <p:nvPr>
            <p:ph type="sldNum" sz="quarter" idx="4"/>
          </p:nvPr>
        </p:nvSpPr>
        <p:spPr/>
        <p:txBody>
          <a:bodyPr/>
          <a:lstStyle/>
          <a:p>
            <a:fld id="{C9C406F6-A053-43CA-AEC8-FA3EEE83A3FB}" type="slidenum">
              <a:rPr lang="nl-BE" smtClean="0"/>
              <a:pPr/>
              <a:t>3</a:t>
            </a:fld>
            <a:endParaRPr lang="nl-BE"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10000" b="98559" l="9938" r="89985">
                        <a14:foregroundMark x1="41371" y1="80932" x2="55932" y2="98559"/>
                      </a14:backgroundRemoval>
                    </a14:imgEffect>
                  </a14:imgLayer>
                </a14:imgProps>
              </a:ext>
            </a:extLst>
          </a:blip>
          <a:stretch>
            <a:fillRect/>
          </a:stretch>
        </p:blipFill>
        <p:spPr>
          <a:xfrm>
            <a:off x="2621915" y="853786"/>
            <a:ext cx="6604635" cy="6004214"/>
          </a:xfrm>
          <a:prstGeom prst="rect">
            <a:avLst/>
          </a:prstGeom>
        </p:spPr>
      </p:pic>
    </p:spTree>
    <p:extLst>
      <p:ext uri="{BB962C8B-B14F-4D97-AF65-F5344CB8AC3E}">
        <p14:creationId xmlns:p14="http://schemas.microsoft.com/office/powerpoint/2010/main" val="11138676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38200" y="1482215"/>
            <a:ext cx="10947399" cy="4992328"/>
          </a:xfrm>
        </p:spPr>
        <p:txBody>
          <a:bodyPr>
            <a:normAutofit fontScale="85000" lnSpcReduction="20000"/>
          </a:bodyPr>
          <a:lstStyle/>
          <a:p>
            <a:pPr lvl="0">
              <a:lnSpc>
                <a:spcPct val="150000"/>
              </a:lnSpc>
            </a:pPr>
            <a:r>
              <a:rPr lang="nl-BE" sz="2600"/>
              <a:t>Integratie mobiliteit in functie van monitoring </a:t>
            </a:r>
            <a:r>
              <a:rPr lang="nl-BE" sz="2600"/>
              <a:t>en </a:t>
            </a:r>
            <a:r>
              <a:rPr lang="nl-BE" sz="2600" smtClean="0"/>
              <a:t>rapportage</a:t>
            </a:r>
          </a:p>
          <a:p>
            <a:pPr lvl="0">
              <a:lnSpc>
                <a:spcPct val="150000"/>
              </a:lnSpc>
            </a:pPr>
            <a:r>
              <a:rPr lang="en-US" sz="2600" b="1" smtClean="0"/>
              <a:t>Integratie Mobility-as-a-Service</a:t>
            </a:r>
          </a:p>
          <a:p>
            <a:pPr lvl="1">
              <a:lnSpc>
                <a:spcPct val="150000"/>
              </a:lnSpc>
            </a:pPr>
            <a:r>
              <a:rPr lang="nl-BE"/>
              <a:t>Om de reiziger “seamless” te laten reizen is het belangrijk dat mobiliteitsdiensten op zoveel mogelijke manieren beschikbaar zijn en toegankelijk voor de reiziger. Eén van de serviceproviders die het voor de gebruiker eenvoudiger kan maken om multimodaal te reizen is een Mobility-as-a-Service aanbieder. </a:t>
            </a:r>
            <a:r>
              <a:rPr lang="nl-BE"/>
              <a:t>Deze </a:t>
            </a:r>
            <a:r>
              <a:rPr lang="nl-BE" smtClean="0"/>
              <a:t>spelers moeten </a:t>
            </a:r>
            <a:r>
              <a:rPr lang="nl-BE"/>
              <a:t>op een eenvoudige manier de verschillende </a:t>
            </a:r>
            <a:r>
              <a:rPr lang="nl-BE"/>
              <a:t>aanbieders </a:t>
            </a:r>
            <a:r>
              <a:rPr lang="nl-BE" smtClean="0"/>
              <a:t>kunnen integreren.</a:t>
            </a:r>
            <a:endParaRPr lang="en-US" b="1"/>
          </a:p>
          <a:p>
            <a:pPr>
              <a:lnSpc>
                <a:spcPct val="150000"/>
              </a:lnSpc>
            </a:pPr>
            <a:r>
              <a:rPr lang="en-US" sz="2600" smtClean="0"/>
              <a:t>Back-office </a:t>
            </a:r>
            <a:r>
              <a:rPr lang="en-US" sz="2600"/>
              <a:t>i</a:t>
            </a:r>
            <a:r>
              <a:rPr lang="en-US" sz="2600" smtClean="0"/>
              <a:t>ncentives</a:t>
            </a:r>
          </a:p>
          <a:p>
            <a:pPr>
              <a:lnSpc>
                <a:spcPct val="150000"/>
              </a:lnSpc>
            </a:pPr>
            <a:r>
              <a:rPr lang="nl-BE" sz="2600"/>
              <a:t>Combineren en integreren van data uit verschillende </a:t>
            </a:r>
            <a:r>
              <a:rPr lang="nl-BE" sz="2600"/>
              <a:t>domeinen </a:t>
            </a:r>
            <a:endParaRPr lang="en-US" sz="2600"/>
          </a:p>
        </p:txBody>
      </p:sp>
      <p:sp>
        <p:nvSpPr>
          <p:cNvPr id="4" name="Slide Number Placeholder 3"/>
          <p:cNvSpPr>
            <a:spLocks noGrp="1"/>
          </p:cNvSpPr>
          <p:nvPr>
            <p:ph type="sldNum" sz="quarter" idx="4"/>
          </p:nvPr>
        </p:nvSpPr>
        <p:spPr/>
        <p:txBody>
          <a:bodyPr/>
          <a:lstStyle/>
          <a:p>
            <a:fld id="{C9C406F6-A053-43CA-AEC8-FA3EEE83A3FB}" type="slidenum">
              <a:rPr lang="nl-BE" smtClean="0"/>
              <a:pPr/>
              <a:t>30</a:t>
            </a:fld>
            <a:endParaRPr lang="nl-BE" dirty="0"/>
          </a:p>
        </p:txBody>
      </p:sp>
      <p:sp>
        <p:nvSpPr>
          <p:cNvPr id="5" name="Shape 540"/>
          <p:cNvSpPr txBox="1"/>
          <p:nvPr/>
        </p:nvSpPr>
        <p:spPr>
          <a:xfrm>
            <a:off x="838200" y="129049"/>
            <a:ext cx="8816545" cy="1103867"/>
          </a:xfrm>
          <a:prstGeom prst="rect">
            <a:avLst/>
          </a:prstGeom>
          <a:noFill/>
          <a:ln>
            <a:noFill/>
          </a:ln>
        </p:spPr>
        <p:txBody>
          <a:bodyPr spcFirstLastPara="1" wrap="square" lIns="91425" tIns="45700" rIns="91425" bIns="45700" anchor="ctr" anchorCtr="0">
            <a:noAutofit/>
          </a:bodyPr>
          <a:lstStyle>
            <a:defPPr>
              <a:defRPr lang="en-US"/>
            </a:defPPr>
            <a:lvl1pPr>
              <a:lnSpc>
                <a:spcPct val="75000"/>
              </a:lnSpc>
              <a:buClr>
                <a:srgbClr val="FFFFFF"/>
              </a:buClr>
              <a:defRPr sz="4000" b="1">
                <a:latin typeface="FlandersArtSans-Bold" panose="00000800000000000000"/>
                <a:ea typeface="Calibri"/>
                <a:cs typeface="Calibri"/>
              </a:defRPr>
            </a:lvl1pPr>
          </a:lstStyle>
          <a:p>
            <a:r>
              <a:rPr lang="nl-BE" smtClean="0">
                <a:sym typeface="Calibri"/>
              </a:rPr>
              <a:t>Use cases</a:t>
            </a:r>
            <a:endParaRPr lang="nl-BE" dirty="0">
              <a:sym typeface="Calibri"/>
            </a:endParaRPr>
          </a:p>
        </p:txBody>
      </p:sp>
    </p:spTree>
    <p:extLst>
      <p:ext uri="{BB962C8B-B14F-4D97-AF65-F5344CB8AC3E}">
        <p14:creationId xmlns:p14="http://schemas.microsoft.com/office/powerpoint/2010/main" val="18984600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38200" y="1482215"/>
            <a:ext cx="10947399" cy="4992328"/>
          </a:xfrm>
        </p:spPr>
        <p:txBody>
          <a:bodyPr>
            <a:normAutofit fontScale="85000" lnSpcReduction="10000"/>
          </a:bodyPr>
          <a:lstStyle/>
          <a:p>
            <a:pPr lvl="0">
              <a:lnSpc>
                <a:spcPct val="150000"/>
              </a:lnSpc>
            </a:pPr>
            <a:r>
              <a:rPr lang="nl-BE" sz="2600"/>
              <a:t>Integratie mobiliteit in functie van monitoring </a:t>
            </a:r>
            <a:r>
              <a:rPr lang="nl-BE" sz="2600"/>
              <a:t>en </a:t>
            </a:r>
            <a:r>
              <a:rPr lang="nl-BE" sz="2600" smtClean="0"/>
              <a:t>rapportage</a:t>
            </a:r>
          </a:p>
          <a:p>
            <a:pPr lvl="0">
              <a:lnSpc>
                <a:spcPct val="150000"/>
              </a:lnSpc>
            </a:pPr>
            <a:r>
              <a:rPr lang="en-US" sz="2600" smtClean="0"/>
              <a:t>Integratie Mobility-as-a-Service</a:t>
            </a:r>
          </a:p>
          <a:p>
            <a:pPr>
              <a:lnSpc>
                <a:spcPct val="150000"/>
              </a:lnSpc>
            </a:pPr>
            <a:r>
              <a:rPr lang="en-US" sz="2600" b="1" smtClean="0"/>
              <a:t>Back-office incentives</a:t>
            </a:r>
          </a:p>
          <a:p>
            <a:pPr lvl="1">
              <a:lnSpc>
                <a:spcPct val="150000"/>
              </a:lnSpc>
            </a:pPr>
            <a:r>
              <a:rPr lang="nl-BE"/>
              <a:t>Er worden op verschillende manieren incentives gegeven om het verplaatsingsgedrag van reizigers te beïnvloeden (fietskortingsregeling, MaaS abonnementen). Om het gebruik van deze incentives te kunnen monitoren en controleren is het belangrijk dat bepaalde datasets (vb trips</a:t>
            </a:r>
            <a:r>
              <a:rPr lang="nl-BE"/>
              <a:t>, </a:t>
            </a:r>
            <a:r>
              <a:rPr lang="nl-BE" smtClean="0"/>
              <a:t>uitbetalingen) </a:t>
            </a:r>
            <a:r>
              <a:rPr lang="nl-BE"/>
              <a:t>kunnen worden gevalideerd op een eenduidige </a:t>
            </a:r>
            <a:r>
              <a:rPr lang="nl-BE"/>
              <a:t>manier</a:t>
            </a:r>
            <a:r>
              <a:rPr lang="nl-BE" smtClean="0"/>
              <a:t>.</a:t>
            </a:r>
            <a:endParaRPr lang="en-US" b="1" smtClean="0"/>
          </a:p>
          <a:p>
            <a:pPr>
              <a:lnSpc>
                <a:spcPct val="150000"/>
              </a:lnSpc>
            </a:pPr>
            <a:r>
              <a:rPr lang="nl-BE" sz="2600"/>
              <a:t>Combineren en integreren van data uit verschillende </a:t>
            </a:r>
            <a:r>
              <a:rPr lang="nl-BE" sz="2600"/>
              <a:t>domeinen </a:t>
            </a:r>
            <a:endParaRPr lang="en-US" sz="2600"/>
          </a:p>
        </p:txBody>
      </p:sp>
      <p:sp>
        <p:nvSpPr>
          <p:cNvPr id="4" name="Slide Number Placeholder 3"/>
          <p:cNvSpPr>
            <a:spLocks noGrp="1"/>
          </p:cNvSpPr>
          <p:nvPr>
            <p:ph type="sldNum" sz="quarter" idx="4"/>
          </p:nvPr>
        </p:nvSpPr>
        <p:spPr/>
        <p:txBody>
          <a:bodyPr/>
          <a:lstStyle/>
          <a:p>
            <a:fld id="{C9C406F6-A053-43CA-AEC8-FA3EEE83A3FB}" type="slidenum">
              <a:rPr lang="nl-BE" smtClean="0"/>
              <a:pPr/>
              <a:t>31</a:t>
            </a:fld>
            <a:endParaRPr lang="nl-BE" dirty="0"/>
          </a:p>
        </p:txBody>
      </p:sp>
      <p:sp>
        <p:nvSpPr>
          <p:cNvPr id="5" name="Shape 540"/>
          <p:cNvSpPr txBox="1"/>
          <p:nvPr/>
        </p:nvSpPr>
        <p:spPr>
          <a:xfrm>
            <a:off x="838200" y="129049"/>
            <a:ext cx="8816545" cy="1103867"/>
          </a:xfrm>
          <a:prstGeom prst="rect">
            <a:avLst/>
          </a:prstGeom>
          <a:noFill/>
          <a:ln>
            <a:noFill/>
          </a:ln>
        </p:spPr>
        <p:txBody>
          <a:bodyPr spcFirstLastPara="1" wrap="square" lIns="91425" tIns="45700" rIns="91425" bIns="45700" anchor="ctr" anchorCtr="0">
            <a:noAutofit/>
          </a:bodyPr>
          <a:lstStyle>
            <a:defPPr>
              <a:defRPr lang="en-US"/>
            </a:defPPr>
            <a:lvl1pPr>
              <a:lnSpc>
                <a:spcPct val="75000"/>
              </a:lnSpc>
              <a:buClr>
                <a:srgbClr val="FFFFFF"/>
              </a:buClr>
              <a:defRPr sz="4000" b="1">
                <a:latin typeface="FlandersArtSans-Bold" panose="00000800000000000000"/>
                <a:ea typeface="Calibri"/>
                <a:cs typeface="Calibri"/>
              </a:defRPr>
            </a:lvl1pPr>
          </a:lstStyle>
          <a:p>
            <a:r>
              <a:rPr lang="nl-BE" smtClean="0">
                <a:sym typeface="Calibri"/>
              </a:rPr>
              <a:t>Use cases</a:t>
            </a:r>
            <a:endParaRPr lang="nl-BE" dirty="0">
              <a:sym typeface="Calibri"/>
            </a:endParaRPr>
          </a:p>
        </p:txBody>
      </p:sp>
    </p:spTree>
    <p:extLst>
      <p:ext uri="{BB962C8B-B14F-4D97-AF65-F5344CB8AC3E}">
        <p14:creationId xmlns:p14="http://schemas.microsoft.com/office/powerpoint/2010/main" val="25580640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38200" y="1482215"/>
            <a:ext cx="10947399" cy="4992328"/>
          </a:xfrm>
        </p:spPr>
        <p:txBody>
          <a:bodyPr>
            <a:normAutofit fontScale="25000" lnSpcReduction="20000"/>
          </a:bodyPr>
          <a:lstStyle/>
          <a:p>
            <a:pPr lvl="0">
              <a:lnSpc>
                <a:spcPct val="150000"/>
              </a:lnSpc>
            </a:pPr>
            <a:r>
              <a:rPr lang="nl-BE" sz="8800"/>
              <a:t>Integratie mobiliteit in functie van monitoring </a:t>
            </a:r>
            <a:r>
              <a:rPr lang="nl-BE" sz="8800"/>
              <a:t>en </a:t>
            </a:r>
            <a:r>
              <a:rPr lang="nl-BE" sz="8800" smtClean="0"/>
              <a:t>rapportage</a:t>
            </a:r>
          </a:p>
          <a:p>
            <a:pPr lvl="0">
              <a:lnSpc>
                <a:spcPct val="150000"/>
              </a:lnSpc>
            </a:pPr>
            <a:r>
              <a:rPr lang="en-US" sz="8800" smtClean="0"/>
              <a:t>Integratie Mobility-as-a-Service</a:t>
            </a:r>
          </a:p>
          <a:p>
            <a:pPr>
              <a:lnSpc>
                <a:spcPct val="150000"/>
              </a:lnSpc>
            </a:pPr>
            <a:r>
              <a:rPr lang="en-US" sz="8800" smtClean="0"/>
              <a:t>Back-office incentives</a:t>
            </a:r>
          </a:p>
          <a:p>
            <a:pPr>
              <a:lnSpc>
                <a:spcPct val="150000"/>
              </a:lnSpc>
            </a:pPr>
            <a:r>
              <a:rPr lang="nl-BE" sz="8800" b="1" smtClean="0"/>
              <a:t>Combineren </a:t>
            </a:r>
            <a:r>
              <a:rPr lang="nl-BE" sz="8800" b="1"/>
              <a:t>en integreren van data uit </a:t>
            </a:r>
            <a:r>
              <a:rPr lang="nl-BE" sz="8800" b="1"/>
              <a:t>verschillende </a:t>
            </a:r>
            <a:r>
              <a:rPr lang="nl-BE" sz="8800" b="1" smtClean="0"/>
              <a:t>domeinen</a:t>
            </a:r>
          </a:p>
          <a:p>
            <a:pPr lvl="1">
              <a:lnSpc>
                <a:spcPct val="150000"/>
              </a:lnSpc>
            </a:pPr>
            <a:r>
              <a:rPr lang="nl-BE" sz="7200"/>
              <a:t>Omdat er weinig standaardisatie is rond mobiliteit is het moeilijk om deze data te combineren of te kruisen met andere datasets/modellen (vb verkeersmodellen, luchtkwaliteit,…). Dit zou nochtans kunnen leiden tot betere inzichten mbt de impact van mobiliteit op bepaalde aspecten (vb gedrag, milieu,…). Hierdoor vormt mobiliteit vaak een blinde vlek in analyses die worden uitgevoerd. Om dit te verbeteren is het belangrijk dat data op een eenvoudige manier kan geïntegreerd en gecombineerd </a:t>
            </a:r>
            <a:r>
              <a:rPr lang="nl-BE" sz="7200"/>
              <a:t>worden</a:t>
            </a:r>
            <a:r>
              <a:rPr lang="nl-BE" sz="7200" smtClean="0"/>
              <a:t>.</a:t>
            </a:r>
            <a:r>
              <a:rPr lang="nl-BE" sz="7200" b="1" smtClean="0"/>
              <a:t> </a:t>
            </a:r>
            <a:endParaRPr lang="en-US" sz="7200" b="1"/>
          </a:p>
        </p:txBody>
      </p:sp>
      <p:sp>
        <p:nvSpPr>
          <p:cNvPr id="4" name="Slide Number Placeholder 3"/>
          <p:cNvSpPr>
            <a:spLocks noGrp="1"/>
          </p:cNvSpPr>
          <p:nvPr>
            <p:ph type="sldNum" sz="quarter" idx="4"/>
          </p:nvPr>
        </p:nvSpPr>
        <p:spPr/>
        <p:txBody>
          <a:bodyPr/>
          <a:lstStyle/>
          <a:p>
            <a:fld id="{C9C406F6-A053-43CA-AEC8-FA3EEE83A3FB}" type="slidenum">
              <a:rPr lang="nl-BE" smtClean="0"/>
              <a:pPr/>
              <a:t>32</a:t>
            </a:fld>
            <a:endParaRPr lang="nl-BE" dirty="0"/>
          </a:p>
        </p:txBody>
      </p:sp>
      <p:sp>
        <p:nvSpPr>
          <p:cNvPr id="5" name="Shape 540"/>
          <p:cNvSpPr txBox="1"/>
          <p:nvPr/>
        </p:nvSpPr>
        <p:spPr>
          <a:xfrm>
            <a:off x="838200" y="129049"/>
            <a:ext cx="8816545" cy="1103867"/>
          </a:xfrm>
          <a:prstGeom prst="rect">
            <a:avLst/>
          </a:prstGeom>
          <a:noFill/>
          <a:ln>
            <a:noFill/>
          </a:ln>
        </p:spPr>
        <p:txBody>
          <a:bodyPr spcFirstLastPara="1" wrap="square" lIns="91425" tIns="45700" rIns="91425" bIns="45700" anchor="ctr" anchorCtr="0">
            <a:noAutofit/>
          </a:bodyPr>
          <a:lstStyle>
            <a:defPPr>
              <a:defRPr lang="en-US"/>
            </a:defPPr>
            <a:lvl1pPr>
              <a:lnSpc>
                <a:spcPct val="75000"/>
              </a:lnSpc>
              <a:buClr>
                <a:srgbClr val="FFFFFF"/>
              </a:buClr>
              <a:defRPr sz="4000" b="1">
                <a:latin typeface="FlandersArtSans-Bold" panose="00000800000000000000"/>
                <a:ea typeface="Calibri"/>
                <a:cs typeface="Calibri"/>
              </a:defRPr>
            </a:lvl1pPr>
          </a:lstStyle>
          <a:p>
            <a:r>
              <a:rPr lang="nl-BE" smtClean="0">
                <a:sym typeface="Calibri"/>
              </a:rPr>
              <a:t>Use cases</a:t>
            </a:r>
            <a:endParaRPr lang="nl-BE" dirty="0">
              <a:sym typeface="Calibri"/>
            </a:endParaRPr>
          </a:p>
        </p:txBody>
      </p:sp>
    </p:spTree>
    <p:extLst>
      <p:ext uri="{BB962C8B-B14F-4D97-AF65-F5344CB8AC3E}">
        <p14:creationId xmlns:p14="http://schemas.microsoft.com/office/powerpoint/2010/main" val="11139381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b="1" smtClean="0">
                <a:latin typeface="FlandersArtSans-Bold" panose="00000800000000000000" charset="0"/>
              </a:rPr>
              <a:t>Voorbeeld </a:t>
            </a:r>
            <a:r>
              <a:rPr lang="nl-BE" b="1" smtClean="0">
                <a:latin typeface="FlandersArtSans-Bold" panose="00000800000000000000" charset="0"/>
              </a:rPr>
              <a:t>semantisch datamodel</a:t>
            </a:r>
            <a:endParaRPr lang="nl-BE" b="1" dirty="0">
              <a:latin typeface="FlandersArtSans-Bold" panose="00000800000000000000" charset="0"/>
            </a:endParaRPr>
          </a:p>
        </p:txBody>
      </p:sp>
    </p:spTree>
    <p:extLst>
      <p:ext uri="{BB962C8B-B14F-4D97-AF65-F5344CB8AC3E}">
        <p14:creationId xmlns:p14="http://schemas.microsoft.com/office/powerpoint/2010/main" val="1430391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6F1D730-C965-4707-AF6F-1342D47BBE3D}"/>
              </a:ext>
            </a:extLst>
          </p:cNvPr>
          <p:cNvSpPr>
            <a:spLocks noGrp="1"/>
          </p:cNvSpPr>
          <p:nvPr>
            <p:ph type="sldNum" sz="quarter" idx="4"/>
          </p:nvPr>
        </p:nvSpPr>
        <p:spPr/>
        <p:txBody>
          <a:bodyPr/>
          <a:lstStyle/>
          <a:p>
            <a:fld id="{C9C406F6-A053-43CA-AEC8-FA3EEE83A3FB}" type="slidenum">
              <a:rPr lang="nl-BE" smtClean="0"/>
              <a:pPr/>
              <a:t>34</a:t>
            </a:fld>
            <a:endParaRPr lang="nl-BE"/>
          </a:p>
        </p:txBody>
      </p:sp>
      <p:pic>
        <p:nvPicPr>
          <p:cNvPr id="6" name="Picture 6" descr="A close up of a building&#10;&#10;Description generated with high confidence">
            <a:extLst>
              <a:ext uri="{FF2B5EF4-FFF2-40B4-BE49-F238E27FC236}">
                <a16:creationId xmlns:a16="http://schemas.microsoft.com/office/drawing/2014/main" id="{CE619497-C7BC-494D-BD31-45ED6AADA8BA}"/>
              </a:ext>
            </a:extLst>
          </p:cNvPr>
          <p:cNvPicPr>
            <a:picLocks noChangeAspect="1"/>
          </p:cNvPicPr>
          <p:nvPr/>
        </p:nvPicPr>
        <p:blipFill>
          <a:blip r:embed="rId3"/>
          <a:stretch>
            <a:fillRect/>
          </a:stretch>
        </p:blipFill>
        <p:spPr>
          <a:xfrm>
            <a:off x="6438540" y="1831856"/>
            <a:ext cx="3802058" cy="2847975"/>
          </a:xfrm>
          <a:prstGeom prst="rect">
            <a:avLst/>
          </a:prstGeom>
        </p:spPr>
      </p:pic>
      <p:pic>
        <p:nvPicPr>
          <p:cNvPr id="8" name="Picture 8" descr="A close up of a bench&#10;&#10;Description generated with very high confidence">
            <a:extLst>
              <a:ext uri="{FF2B5EF4-FFF2-40B4-BE49-F238E27FC236}">
                <a16:creationId xmlns:a16="http://schemas.microsoft.com/office/drawing/2014/main" id="{75E65E30-6AE2-4C7D-9211-2C35FC4F1027}"/>
              </a:ext>
            </a:extLst>
          </p:cNvPr>
          <p:cNvPicPr>
            <a:picLocks noChangeAspect="1"/>
          </p:cNvPicPr>
          <p:nvPr/>
        </p:nvPicPr>
        <p:blipFill>
          <a:blip r:embed="rId4"/>
          <a:stretch>
            <a:fillRect/>
          </a:stretch>
        </p:blipFill>
        <p:spPr>
          <a:xfrm>
            <a:off x="2369464" y="1831856"/>
            <a:ext cx="2858690" cy="2847975"/>
          </a:xfrm>
          <a:prstGeom prst="rect">
            <a:avLst/>
          </a:prstGeom>
        </p:spPr>
      </p:pic>
    </p:spTree>
    <p:extLst>
      <p:ext uri="{BB962C8B-B14F-4D97-AF65-F5344CB8AC3E}">
        <p14:creationId xmlns:p14="http://schemas.microsoft.com/office/powerpoint/2010/main" val="14898627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9C406F6-A053-43CA-AEC8-FA3EEE83A3FB}" type="slidenum">
              <a:rPr lang="nl-BE" smtClean="0"/>
              <a:pPr/>
              <a:t>35</a:t>
            </a:fld>
            <a:endParaRPr lang="nl-BE" dirty="0"/>
          </a:p>
        </p:txBody>
      </p:sp>
      <p:sp>
        <p:nvSpPr>
          <p:cNvPr id="3" name="TextBox 2"/>
          <p:cNvSpPr txBox="1"/>
          <p:nvPr/>
        </p:nvSpPr>
        <p:spPr>
          <a:xfrm>
            <a:off x="2596396" y="1057673"/>
            <a:ext cx="2145139" cy="490134"/>
          </a:xfrm>
          <a:prstGeom prst="rect">
            <a:avLst/>
          </a:prstGeom>
          <a:noFill/>
        </p:spPr>
        <p:txBody>
          <a:bodyPr wrap="none" rtlCol="0">
            <a:spAutoFit/>
          </a:bodyPr>
          <a:lstStyle/>
          <a:p>
            <a:r>
              <a:rPr lang="nl-BE" sz="2585" dirty="0"/>
              <a:t>Bank </a:t>
            </a:r>
            <a:r>
              <a:rPr lang="nl-BE" sz="2585"/>
              <a:t>(</a:t>
            </a:r>
            <a:r>
              <a:rPr lang="nl-BE" sz="2585" smtClean="0"/>
              <a:t>meubel)</a:t>
            </a:r>
            <a:endParaRPr lang="nl-BE" sz="2585" dirty="0"/>
          </a:p>
        </p:txBody>
      </p:sp>
      <p:sp>
        <p:nvSpPr>
          <p:cNvPr id="6" name="TextBox 5"/>
          <p:cNvSpPr txBox="1"/>
          <p:nvPr/>
        </p:nvSpPr>
        <p:spPr>
          <a:xfrm>
            <a:off x="6596513" y="1057673"/>
            <a:ext cx="3710375" cy="490134"/>
          </a:xfrm>
          <a:prstGeom prst="rect">
            <a:avLst/>
          </a:prstGeom>
          <a:noFill/>
        </p:spPr>
        <p:txBody>
          <a:bodyPr wrap="none" rtlCol="0">
            <a:spAutoFit/>
          </a:bodyPr>
          <a:lstStyle/>
          <a:p>
            <a:r>
              <a:rPr lang="nl-BE" sz="2585" dirty="0"/>
              <a:t>Bank (financiële instelling)</a:t>
            </a:r>
          </a:p>
        </p:txBody>
      </p:sp>
      <p:sp>
        <p:nvSpPr>
          <p:cNvPr id="4" name="Rectangle 3"/>
          <p:cNvSpPr/>
          <p:nvPr/>
        </p:nvSpPr>
        <p:spPr>
          <a:xfrm>
            <a:off x="2712959" y="4822260"/>
            <a:ext cx="2171700" cy="1257332"/>
          </a:xfrm>
          <a:prstGeom prst="rect">
            <a:avLst/>
          </a:prstGeom>
        </p:spPr>
        <p:txBody>
          <a:bodyPr wrap="square">
            <a:spAutoFit/>
          </a:bodyPr>
          <a:lstStyle/>
          <a:p>
            <a:pPr algn="ctr"/>
            <a:r>
              <a:rPr lang="nl-BE" sz="1662" b="1" dirty="0">
                <a:latin typeface="Arial" panose="020B0604020202020204" pitchFamily="34" charset="0"/>
              </a:rPr>
              <a:t>Attributen</a:t>
            </a:r>
            <a:r>
              <a:rPr lang="nl-BE" sz="1662" dirty="0">
                <a:latin typeface="Arial" panose="020B0604020202020204" pitchFamily="34" charset="0"/>
              </a:rPr>
              <a:t>:</a:t>
            </a:r>
            <a:endParaRPr lang="nl-BE" sz="1292" dirty="0"/>
          </a:p>
          <a:p>
            <a:pPr algn="ctr"/>
            <a:r>
              <a:rPr lang="nl-BE" sz="1662" dirty="0">
                <a:latin typeface="Arial" panose="020B0604020202020204" pitchFamily="34" charset="0"/>
              </a:rPr>
              <a:t>Materiaal: hout</a:t>
            </a:r>
            <a:endParaRPr lang="nl-BE" sz="1292" dirty="0"/>
          </a:p>
          <a:p>
            <a:pPr algn="ctr"/>
            <a:r>
              <a:rPr lang="nl-BE" sz="1662" dirty="0">
                <a:latin typeface="Arial" panose="020B0604020202020204" pitchFamily="34" charset="0"/>
              </a:rPr>
              <a:t>Kleur: bruin</a:t>
            </a:r>
            <a:endParaRPr lang="nl-BE" sz="1292" dirty="0"/>
          </a:p>
          <a:p>
            <a:r>
              <a:rPr lang="nl-BE" sz="1292" dirty="0"/>
              <a:t/>
            </a:r>
            <a:br>
              <a:rPr lang="nl-BE" sz="1292" dirty="0"/>
            </a:br>
            <a:endParaRPr lang="nl-BE" sz="1292" dirty="0"/>
          </a:p>
        </p:txBody>
      </p:sp>
      <p:sp>
        <p:nvSpPr>
          <p:cNvPr id="5" name="Rectangle 4"/>
          <p:cNvSpPr/>
          <p:nvPr/>
        </p:nvSpPr>
        <p:spPr>
          <a:xfrm>
            <a:off x="6053569" y="4822260"/>
            <a:ext cx="4572000" cy="1513107"/>
          </a:xfrm>
          <a:prstGeom prst="rect">
            <a:avLst/>
          </a:prstGeom>
        </p:spPr>
        <p:txBody>
          <a:bodyPr>
            <a:spAutoFit/>
          </a:bodyPr>
          <a:lstStyle/>
          <a:p>
            <a:pPr algn="ctr"/>
            <a:r>
              <a:rPr lang="nl-BE" sz="1662" b="1" dirty="0">
                <a:latin typeface="Arial" panose="020B0604020202020204" pitchFamily="34" charset="0"/>
              </a:rPr>
              <a:t>Attributen</a:t>
            </a:r>
            <a:r>
              <a:rPr lang="nl-BE" sz="1662" dirty="0">
                <a:latin typeface="Arial" panose="020B0604020202020204" pitchFamily="34" charset="0"/>
              </a:rPr>
              <a:t>:</a:t>
            </a:r>
            <a:endParaRPr lang="nl-BE" sz="1292" dirty="0"/>
          </a:p>
          <a:p>
            <a:pPr algn="ctr"/>
            <a:r>
              <a:rPr lang="nl-BE" sz="1662" dirty="0">
                <a:latin typeface="Arial" panose="020B0604020202020204" pitchFamily="34" charset="0"/>
              </a:rPr>
              <a:t>Naam: </a:t>
            </a:r>
            <a:r>
              <a:rPr lang="nl-BE" sz="1662" dirty="0" err="1">
                <a:latin typeface="Arial" panose="020B0604020202020204" pitchFamily="34" charset="0"/>
              </a:rPr>
              <a:t>Belfius</a:t>
            </a:r>
            <a:endParaRPr lang="nl-BE" sz="1292" dirty="0"/>
          </a:p>
          <a:p>
            <a:pPr algn="ctr"/>
            <a:r>
              <a:rPr lang="nl-BE" sz="1662" dirty="0">
                <a:latin typeface="Arial" panose="020B0604020202020204" pitchFamily="34" charset="0"/>
              </a:rPr>
              <a:t>Aantal vestigingen: 500</a:t>
            </a:r>
            <a:endParaRPr lang="nl-BE" sz="1292" dirty="0"/>
          </a:p>
          <a:p>
            <a:pPr algn="ctr"/>
            <a:r>
              <a:rPr lang="nl-BE" sz="1662" dirty="0">
                <a:latin typeface="Arial" panose="020B0604020202020204" pitchFamily="34" charset="0"/>
              </a:rPr>
              <a:t>Hoofdzetel: Brussel</a:t>
            </a:r>
            <a:endParaRPr lang="nl-BE" sz="1292" dirty="0"/>
          </a:p>
          <a:p>
            <a:r>
              <a:rPr lang="nl-BE" sz="1292" dirty="0"/>
              <a:t/>
            </a:r>
            <a:br>
              <a:rPr lang="nl-BE" sz="1292" dirty="0"/>
            </a:br>
            <a:endParaRPr lang="nl-BE" sz="1292" dirty="0"/>
          </a:p>
        </p:txBody>
      </p:sp>
      <p:pic>
        <p:nvPicPr>
          <p:cNvPr id="9" name="Picture 6" descr="A close up of a building&#10;&#10;Description generated with high confidence">
            <a:extLst>
              <a:ext uri="{FF2B5EF4-FFF2-40B4-BE49-F238E27FC236}">
                <a16:creationId xmlns:a16="http://schemas.microsoft.com/office/drawing/2014/main" id="{CE619497-C7BC-494D-BD31-45ED6AADA8BA}"/>
              </a:ext>
            </a:extLst>
          </p:cNvPr>
          <p:cNvPicPr>
            <a:picLocks noChangeAspect="1"/>
          </p:cNvPicPr>
          <p:nvPr/>
        </p:nvPicPr>
        <p:blipFill>
          <a:blip r:embed="rId3"/>
          <a:stretch>
            <a:fillRect/>
          </a:stretch>
        </p:blipFill>
        <p:spPr>
          <a:xfrm>
            <a:off x="6438540" y="1831856"/>
            <a:ext cx="3802058" cy="2847975"/>
          </a:xfrm>
          <a:prstGeom prst="rect">
            <a:avLst/>
          </a:prstGeom>
        </p:spPr>
      </p:pic>
      <p:pic>
        <p:nvPicPr>
          <p:cNvPr id="10" name="Picture 8" descr="A close up of a bench&#10;&#10;Description generated with very high confidence">
            <a:extLst>
              <a:ext uri="{FF2B5EF4-FFF2-40B4-BE49-F238E27FC236}">
                <a16:creationId xmlns:a16="http://schemas.microsoft.com/office/drawing/2014/main" id="{75E65E30-6AE2-4C7D-9211-2C35FC4F1027}"/>
              </a:ext>
            </a:extLst>
          </p:cNvPr>
          <p:cNvPicPr>
            <a:picLocks noChangeAspect="1"/>
          </p:cNvPicPr>
          <p:nvPr/>
        </p:nvPicPr>
        <p:blipFill>
          <a:blip r:embed="rId4"/>
          <a:stretch>
            <a:fillRect/>
          </a:stretch>
        </p:blipFill>
        <p:spPr>
          <a:xfrm>
            <a:off x="2369464" y="1831856"/>
            <a:ext cx="2858690" cy="2847975"/>
          </a:xfrm>
          <a:prstGeom prst="rect">
            <a:avLst/>
          </a:prstGeom>
        </p:spPr>
      </p:pic>
    </p:spTree>
    <p:extLst>
      <p:ext uri="{BB962C8B-B14F-4D97-AF65-F5344CB8AC3E}">
        <p14:creationId xmlns:p14="http://schemas.microsoft.com/office/powerpoint/2010/main" val="3060092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Gebruikte</a:t>
            </a:r>
            <a:r>
              <a:rPr lang="en-US" dirty="0"/>
              <a:t> </a:t>
            </a:r>
            <a:r>
              <a:rPr lang="en-US" dirty="0" err="1" smtClean="0"/>
              <a:t>terminologie</a:t>
            </a: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36</a:t>
            </a:fld>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2551229282"/>
              </p:ext>
            </p:extLst>
          </p:nvPr>
        </p:nvGraphicFramePr>
        <p:xfrm>
          <a:off x="4087430" y="1376056"/>
          <a:ext cx="8073474" cy="2709236"/>
        </p:xfrm>
        <a:graphic>
          <a:graphicData uri="http://schemas.openxmlformats.org/drawingml/2006/table">
            <a:tbl>
              <a:tblPr firstRow="1" bandRow="1">
                <a:tableStyleId>{21E4AEA4-8DFA-4A89-87EB-49C32662AFE0}</a:tableStyleId>
              </a:tblPr>
              <a:tblGrid>
                <a:gridCol w="2364509">
                  <a:extLst>
                    <a:ext uri="{9D8B030D-6E8A-4147-A177-3AD203B41FA5}">
                      <a16:colId xmlns:a16="http://schemas.microsoft.com/office/drawing/2014/main" val="2126792031"/>
                    </a:ext>
                  </a:extLst>
                </a:gridCol>
                <a:gridCol w="5708965">
                  <a:extLst>
                    <a:ext uri="{9D8B030D-6E8A-4147-A177-3AD203B41FA5}">
                      <a16:colId xmlns:a16="http://schemas.microsoft.com/office/drawing/2014/main" val="4000882496"/>
                    </a:ext>
                  </a:extLst>
                </a:gridCol>
              </a:tblGrid>
              <a:tr h="247173">
                <a:tc>
                  <a:txBody>
                    <a:bodyPr/>
                    <a:lstStyle/>
                    <a:p>
                      <a:r>
                        <a:rPr lang="en-GB" dirty="0" err="1" smtClean="0"/>
                        <a:t>Begrip</a:t>
                      </a:r>
                      <a:endParaRPr lang="en-US" dirty="0"/>
                    </a:p>
                  </a:txBody>
                  <a:tcPr/>
                </a:tc>
                <a:tc>
                  <a:txBody>
                    <a:bodyPr/>
                    <a:lstStyle/>
                    <a:p>
                      <a:r>
                        <a:rPr lang="en-GB" dirty="0" err="1"/>
                        <a:t>Definitie</a:t>
                      </a:r>
                      <a:endParaRPr lang="en-US" dirty="0"/>
                    </a:p>
                  </a:txBody>
                  <a:tcPr/>
                </a:tc>
                <a:extLst>
                  <a:ext uri="{0D108BD9-81ED-4DB2-BD59-A6C34878D82A}">
                    <a16:rowId xmlns:a16="http://schemas.microsoft.com/office/drawing/2014/main" val="149099106"/>
                  </a:ext>
                </a:extLst>
              </a:tr>
              <a:tr h="624430">
                <a:tc>
                  <a:txBody>
                    <a:bodyPr/>
                    <a:lstStyle/>
                    <a:p>
                      <a:pPr marL="0" algn="l" defTabSz="914400" rtl="0" eaLnBrk="1" latinLnBrk="0" hangingPunct="1"/>
                      <a:r>
                        <a:rPr lang="nl-BE" sz="1800" b="1" kern="1200" noProof="0" dirty="0" smtClean="0">
                          <a:solidFill>
                            <a:schemeClr val="dk1"/>
                          </a:solidFill>
                          <a:latin typeface="FlandersArtSans-Regular" panose="020B0604020202020204" charset="0"/>
                          <a:ea typeface="+mn-ea"/>
                          <a:cs typeface="+mn-cs"/>
                        </a:rPr>
                        <a:t>Klasse</a:t>
                      </a:r>
                    </a:p>
                    <a:p>
                      <a:pPr marL="0" algn="l" defTabSz="914400" rtl="0" eaLnBrk="1" latinLnBrk="0" hangingPunct="1"/>
                      <a:r>
                        <a:rPr lang="nl-BE" sz="1800" b="1" kern="1200" noProof="0" dirty="0" smtClean="0">
                          <a:solidFill>
                            <a:schemeClr val="dk1"/>
                          </a:solidFill>
                          <a:latin typeface="FlandersArtSans-Regular" panose="020B0604020202020204" charset="0"/>
                          <a:ea typeface="+mn-ea"/>
                          <a:cs typeface="+mn-cs"/>
                        </a:rPr>
                        <a:t>(entiteit)</a:t>
                      </a:r>
                      <a:endParaRPr lang="nl-BE" sz="1800" b="1" kern="1200" noProof="0" dirty="0">
                        <a:solidFill>
                          <a:schemeClr val="dk1"/>
                        </a:solidFill>
                        <a:latin typeface="FlandersArtSans-Regular" panose="020B0604020202020204" charset="0"/>
                        <a:ea typeface="+mn-ea"/>
                        <a:cs typeface="+mn-cs"/>
                      </a:endParaRPr>
                    </a:p>
                  </a:txBody>
                  <a:tcPr/>
                </a:tc>
                <a:tc>
                  <a:txBody>
                    <a:bodyPr/>
                    <a:lstStyle/>
                    <a:p>
                      <a:r>
                        <a:rPr lang="nl-BE" sz="1400" kern="1200" dirty="0" smtClean="0">
                          <a:solidFill>
                            <a:schemeClr val="dk1"/>
                          </a:solidFill>
                          <a:latin typeface="FlandersArtSans-Regular" panose="020B0604020202020204" charset="0"/>
                          <a:ea typeface="+mn-ea"/>
                          <a:cs typeface="+mn-cs"/>
                        </a:rPr>
                        <a:t>Beschrijft alle objecten van een bepaalde </a:t>
                      </a:r>
                      <a:r>
                        <a:rPr lang="nl-BE" sz="1400" kern="1200" smtClean="0">
                          <a:solidFill>
                            <a:schemeClr val="dk1"/>
                          </a:solidFill>
                          <a:latin typeface="FlandersArtSans-Regular" panose="020B0604020202020204" charset="0"/>
                          <a:ea typeface="+mn-ea"/>
                          <a:cs typeface="+mn-cs"/>
                        </a:rPr>
                        <a:t>soort (bv.</a:t>
                      </a:r>
                      <a:r>
                        <a:rPr lang="nl-BE" sz="1400" kern="1200" baseline="0" smtClean="0">
                          <a:solidFill>
                            <a:schemeClr val="dk1"/>
                          </a:solidFill>
                          <a:latin typeface="FlandersArtSans-Regular" panose="020B0604020202020204" charset="0"/>
                          <a:ea typeface="+mn-ea"/>
                          <a:cs typeface="+mn-cs"/>
                        </a:rPr>
                        <a:t> een museum</a:t>
                      </a:r>
                      <a:r>
                        <a:rPr lang="nl-BE" sz="1400" kern="1200" smtClean="0">
                          <a:solidFill>
                            <a:schemeClr val="dk1"/>
                          </a:solidFill>
                          <a:latin typeface="FlandersArtSans-Regular" panose="020B0604020202020204" charset="0"/>
                          <a:ea typeface="+mn-ea"/>
                          <a:cs typeface="+mn-cs"/>
                        </a:rPr>
                        <a:t>)</a:t>
                      </a:r>
                      <a:endParaRPr lang="en-US" sz="1400" kern="1200" dirty="0">
                        <a:solidFill>
                          <a:schemeClr val="dk1"/>
                        </a:solidFill>
                        <a:latin typeface="FlandersArtSans-Regular" panose="020B0604020202020204" charset="0"/>
                        <a:ea typeface="+mn-ea"/>
                        <a:cs typeface="+mn-cs"/>
                      </a:endParaRPr>
                    </a:p>
                  </a:txBody>
                  <a:tcPr/>
                </a:tc>
                <a:extLst>
                  <a:ext uri="{0D108BD9-81ED-4DB2-BD59-A6C34878D82A}">
                    <a16:rowId xmlns:a16="http://schemas.microsoft.com/office/drawing/2014/main" val="17346345"/>
                  </a:ext>
                </a:extLst>
              </a:tr>
              <a:tr h="624430">
                <a:tc>
                  <a:txBody>
                    <a:bodyPr/>
                    <a:lstStyle/>
                    <a:p>
                      <a:pPr marL="0" algn="l" defTabSz="914400" rtl="0" eaLnBrk="1" latinLnBrk="0" hangingPunct="1"/>
                      <a:r>
                        <a:rPr lang="en-GB" sz="1800" b="1" kern="1200" dirty="0" smtClean="0">
                          <a:solidFill>
                            <a:schemeClr val="dk1"/>
                          </a:solidFill>
                          <a:latin typeface="FlandersArtSans-Regular" panose="020B0604020202020204" charset="0"/>
                          <a:ea typeface="+mn-ea"/>
                          <a:cs typeface="+mn-cs"/>
                        </a:rPr>
                        <a:t>Object</a:t>
                      </a:r>
                      <a:endParaRPr lang="en-US" sz="1800" b="1" kern="1200" dirty="0">
                        <a:solidFill>
                          <a:schemeClr val="dk1"/>
                        </a:solidFill>
                        <a:latin typeface="FlandersArtSans-Regular" panose="020B0604020202020204" charset="0"/>
                        <a:ea typeface="+mn-ea"/>
                        <a:cs typeface="+mn-cs"/>
                      </a:endParaRPr>
                    </a:p>
                  </a:txBody>
                  <a:tcPr/>
                </a:tc>
                <a:tc>
                  <a:txBody>
                    <a:bodyPr/>
                    <a:lstStyle/>
                    <a:p>
                      <a:r>
                        <a:rPr lang="en-US" sz="1400" kern="1200" dirty="0" err="1" smtClean="0">
                          <a:solidFill>
                            <a:schemeClr val="dk1"/>
                          </a:solidFill>
                          <a:latin typeface="FlandersArtSans-Regular" panose="020B0604020202020204" charset="0"/>
                          <a:ea typeface="+mn-ea"/>
                          <a:cs typeface="+mn-cs"/>
                        </a:rPr>
                        <a:t>Een</a:t>
                      </a:r>
                      <a:r>
                        <a:rPr lang="en-US" sz="1400" kern="1200" dirty="0" smtClean="0">
                          <a:solidFill>
                            <a:schemeClr val="dk1"/>
                          </a:solidFill>
                          <a:latin typeface="FlandersArtSans-Regular" panose="020B0604020202020204" charset="0"/>
                          <a:ea typeface="+mn-ea"/>
                          <a:cs typeface="+mn-cs"/>
                        </a:rPr>
                        <a:t> </a:t>
                      </a:r>
                      <a:r>
                        <a:rPr lang="en-US" sz="1400" kern="1200" dirty="0" err="1" smtClean="0">
                          <a:solidFill>
                            <a:schemeClr val="dk1"/>
                          </a:solidFill>
                          <a:latin typeface="FlandersArtSans-Regular" panose="020B0604020202020204" charset="0"/>
                          <a:ea typeface="+mn-ea"/>
                          <a:cs typeface="+mn-cs"/>
                        </a:rPr>
                        <a:t>instantie</a:t>
                      </a:r>
                      <a:r>
                        <a:rPr lang="en-US" sz="1400" kern="1200" dirty="0" smtClean="0">
                          <a:solidFill>
                            <a:schemeClr val="dk1"/>
                          </a:solidFill>
                          <a:latin typeface="FlandersArtSans-Regular" panose="020B0604020202020204" charset="0"/>
                          <a:ea typeface="+mn-ea"/>
                          <a:cs typeface="+mn-cs"/>
                        </a:rPr>
                        <a:t> van </a:t>
                      </a:r>
                      <a:r>
                        <a:rPr lang="en-US" sz="1400" kern="1200" dirty="0" err="1" smtClean="0">
                          <a:solidFill>
                            <a:schemeClr val="dk1"/>
                          </a:solidFill>
                          <a:latin typeface="FlandersArtSans-Regular" panose="020B0604020202020204" charset="0"/>
                          <a:ea typeface="+mn-ea"/>
                          <a:cs typeface="+mn-cs"/>
                        </a:rPr>
                        <a:t>een</a:t>
                      </a:r>
                      <a:r>
                        <a:rPr lang="en-US" sz="1400" kern="1200" dirty="0" smtClean="0">
                          <a:solidFill>
                            <a:schemeClr val="dk1"/>
                          </a:solidFill>
                          <a:latin typeface="FlandersArtSans-Regular" panose="020B0604020202020204" charset="0"/>
                          <a:ea typeface="+mn-ea"/>
                          <a:cs typeface="+mn-cs"/>
                        </a:rPr>
                        <a:t> </a:t>
                      </a:r>
                      <a:r>
                        <a:rPr lang="en-US" sz="1400" kern="1200" err="1" smtClean="0">
                          <a:solidFill>
                            <a:schemeClr val="dk1"/>
                          </a:solidFill>
                          <a:latin typeface="FlandersArtSans-Regular" panose="020B0604020202020204" charset="0"/>
                          <a:ea typeface="+mn-ea"/>
                          <a:cs typeface="+mn-cs"/>
                        </a:rPr>
                        <a:t>klasse</a:t>
                      </a:r>
                      <a:r>
                        <a:rPr lang="en-US" sz="1400" kern="1200" smtClean="0">
                          <a:solidFill>
                            <a:schemeClr val="dk1"/>
                          </a:solidFill>
                          <a:latin typeface="FlandersArtSans-Regular" panose="020B0604020202020204" charset="0"/>
                          <a:ea typeface="+mn-ea"/>
                          <a:cs typeface="+mn-cs"/>
                        </a:rPr>
                        <a:t> (bv.</a:t>
                      </a:r>
                      <a:r>
                        <a:rPr lang="en-US" sz="1400" kern="1200" baseline="0" smtClean="0">
                          <a:solidFill>
                            <a:schemeClr val="dk1"/>
                          </a:solidFill>
                          <a:latin typeface="FlandersArtSans-Regular" panose="020B0604020202020204" charset="0"/>
                          <a:ea typeface="+mn-ea"/>
                          <a:cs typeface="+mn-cs"/>
                        </a:rPr>
                        <a:t> Rijksmuseum, Louvre</a:t>
                      </a:r>
                      <a:r>
                        <a:rPr lang="en-US" sz="1400" kern="1200" smtClean="0">
                          <a:solidFill>
                            <a:schemeClr val="dk1"/>
                          </a:solidFill>
                          <a:latin typeface="FlandersArtSans-Regular" panose="020B0604020202020204" charset="0"/>
                          <a:ea typeface="+mn-ea"/>
                          <a:cs typeface="+mn-cs"/>
                        </a:rPr>
                        <a:t>, </a:t>
                      </a:r>
                      <a:r>
                        <a:rPr lang="en-US" sz="1400" kern="1200" dirty="0" smtClean="0">
                          <a:solidFill>
                            <a:schemeClr val="dk1"/>
                          </a:solidFill>
                          <a:latin typeface="FlandersArtSans-Regular" panose="020B0604020202020204" charset="0"/>
                          <a:ea typeface="+mn-ea"/>
                          <a:cs typeface="+mn-cs"/>
                        </a:rPr>
                        <a:t>…)</a:t>
                      </a:r>
                      <a:endParaRPr lang="en-US" sz="1400" kern="1200" dirty="0">
                        <a:solidFill>
                          <a:schemeClr val="dk1"/>
                        </a:solidFill>
                        <a:latin typeface="FlandersArtSans-Regular" panose="020B0604020202020204" charset="0"/>
                        <a:ea typeface="+mn-ea"/>
                        <a:cs typeface="+mn-cs"/>
                      </a:endParaRPr>
                    </a:p>
                  </a:txBody>
                  <a:tcPr/>
                </a:tc>
                <a:extLst>
                  <a:ext uri="{0D108BD9-81ED-4DB2-BD59-A6C34878D82A}">
                    <a16:rowId xmlns:a16="http://schemas.microsoft.com/office/drawing/2014/main" val="1776113434"/>
                  </a:ext>
                </a:extLst>
              </a:tr>
              <a:tr h="652339">
                <a:tc>
                  <a:txBody>
                    <a:bodyPr/>
                    <a:lstStyle/>
                    <a:p>
                      <a:pPr marL="0" algn="l" defTabSz="914400" rtl="0" eaLnBrk="1" latinLnBrk="0" hangingPunct="1"/>
                      <a:r>
                        <a:rPr lang="en-GB" sz="1800" b="1" kern="1200" dirty="0" err="1" smtClean="0">
                          <a:solidFill>
                            <a:schemeClr val="dk1"/>
                          </a:solidFill>
                          <a:latin typeface="FlandersArtSans-Regular" panose="020B0604020202020204" charset="0"/>
                          <a:ea typeface="+mn-ea"/>
                          <a:cs typeface="+mn-cs"/>
                        </a:rPr>
                        <a:t>Attribuut</a:t>
                      </a:r>
                      <a:endParaRPr lang="en-US" sz="1800" b="1" kern="1200" dirty="0">
                        <a:solidFill>
                          <a:schemeClr val="dk1"/>
                        </a:solidFill>
                        <a:latin typeface="FlandersArtSans-Regular" panose="020B0604020202020204" charset="0"/>
                        <a:ea typeface="+mn-ea"/>
                        <a:cs typeface="+mn-cs"/>
                      </a:endParaRPr>
                    </a:p>
                  </a:txBody>
                  <a:tcPr/>
                </a:tc>
                <a:tc>
                  <a:txBody>
                    <a:bodyPr/>
                    <a:lstStyle/>
                    <a:p>
                      <a:r>
                        <a:rPr lang="nl-BE" sz="1400" kern="1200" dirty="0" smtClean="0">
                          <a:solidFill>
                            <a:schemeClr val="dk1"/>
                          </a:solidFill>
                          <a:latin typeface="FlandersArtSans-Regular" panose="020B0604020202020204" charset="0"/>
                          <a:ea typeface="+mn-ea"/>
                          <a:cs typeface="+mn-cs"/>
                        </a:rPr>
                        <a:t>Legt de eigenschappen en toestand van objecten vast</a:t>
                      </a:r>
                      <a:endParaRPr lang="en-US" sz="1400" kern="1200" dirty="0">
                        <a:solidFill>
                          <a:schemeClr val="dk1"/>
                        </a:solidFill>
                        <a:latin typeface="FlandersArtSans-Regular" panose="020B0604020202020204" charset="0"/>
                        <a:ea typeface="+mn-ea"/>
                        <a:cs typeface="+mn-cs"/>
                      </a:endParaRPr>
                    </a:p>
                  </a:txBody>
                  <a:tcPr/>
                </a:tc>
                <a:extLst>
                  <a:ext uri="{0D108BD9-81ED-4DB2-BD59-A6C34878D82A}">
                    <a16:rowId xmlns:a16="http://schemas.microsoft.com/office/drawing/2014/main" val="2699585234"/>
                  </a:ext>
                </a:extLst>
              </a:tr>
              <a:tr h="426627">
                <a:tc>
                  <a:txBody>
                    <a:bodyPr/>
                    <a:lstStyle/>
                    <a:p>
                      <a:pPr marL="0" algn="l" defTabSz="914400" rtl="0" eaLnBrk="1" latinLnBrk="0" hangingPunct="1"/>
                      <a:r>
                        <a:rPr lang="en-GB" sz="1800" b="1" kern="1200" dirty="0" err="1" smtClean="0">
                          <a:solidFill>
                            <a:schemeClr val="dk1"/>
                          </a:solidFill>
                          <a:latin typeface="FlandersArtSans-Regular" panose="020B0604020202020204" charset="0"/>
                          <a:ea typeface="+mn-ea"/>
                          <a:cs typeface="+mn-cs"/>
                        </a:rPr>
                        <a:t>Relatie</a:t>
                      </a:r>
                      <a:endParaRPr lang="en-US" sz="1800" b="1" kern="1200" dirty="0">
                        <a:solidFill>
                          <a:schemeClr val="dk1"/>
                        </a:solidFill>
                        <a:latin typeface="FlandersArtSans-Regular" panose="020B0604020202020204" charset="0"/>
                        <a:ea typeface="+mn-ea"/>
                        <a:cs typeface="+mn-cs"/>
                      </a:endParaRPr>
                    </a:p>
                  </a:txBody>
                  <a:tcPr/>
                </a:tc>
                <a:tc>
                  <a:txBody>
                    <a:bodyPr/>
                    <a:lstStyle/>
                    <a:p>
                      <a:pPr marL="0" algn="l" defTabSz="914400" rtl="0" eaLnBrk="1" latinLnBrk="0" hangingPunct="1"/>
                      <a:r>
                        <a:rPr lang="en-US" sz="1400" kern="1200" dirty="0" smtClean="0">
                          <a:solidFill>
                            <a:schemeClr val="dk1"/>
                          </a:solidFill>
                          <a:latin typeface="FlandersArtSans-Regular" panose="020B0604020202020204" charset="0"/>
                          <a:ea typeface="+mn-ea"/>
                          <a:cs typeface="+mn-cs"/>
                        </a:rPr>
                        <a:t>Link </a:t>
                      </a:r>
                      <a:r>
                        <a:rPr lang="en-US" sz="1400" kern="1200" dirty="0" err="1" smtClean="0">
                          <a:solidFill>
                            <a:schemeClr val="dk1"/>
                          </a:solidFill>
                          <a:latin typeface="FlandersArtSans-Regular" panose="020B0604020202020204" charset="0"/>
                          <a:ea typeface="+mn-ea"/>
                          <a:cs typeface="+mn-cs"/>
                        </a:rPr>
                        <a:t>tussen</a:t>
                      </a:r>
                      <a:r>
                        <a:rPr lang="en-US" sz="1400" kern="1200" dirty="0" smtClean="0">
                          <a:solidFill>
                            <a:schemeClr val="dk1"/>
                          </a:solidFill>
                          <a:latin typeface="FlandersArtSans-Regular" panose="020B0604020202020204" charset="0"/>
                          <a:ea typeface="+mn-ea"/>
                          <a:cs typeface="+mn-cs"/>
                        </a:rPr>
                        <a:t> </a:t>
                      </a:r>
                      <a:r>
                        <a:rPr lang="en-US" sz="1400" kern="1200" dirty="0" err="1" smtClean="0">
                          <a:solidFill>
                            <a:schemeClr val="dk1"/>
                          </a:solidFill>
                          <a:latin typeface="FlandersArtSans-Regular" panose="020B0604020202020204" charset="0"/>
                          <a:ea typeface="+mn-ea"/>
                          <a:cs typeface="+mn-cs"/>
                        </a:rPr>
                        <a:t>objecten</a:t>
                      </a:r>
                      <a:endParaRPr lang="en-US" sz="1400" kern="1200" dirty="0">
                        <a:solidFill>
                          <a:schemeClr val="dk1"/>
                        </a:solidFill>
                        <a:latin typeface="FlandersArtSans-Regular" panose="020B0604020202020204" charset="0"/>
                        <a:ea typeface="+mn-ea"/>
                        <a:cs typeface="+mn-cs"/>
                      </a:endParaRPr>
                    </a:p>
                  </a:txBody>
                  <a:tcPr/>
                </a:tc>
                <a:extLst>
                  <a:ext uri="{0D108BD9-81ED-4DB2-BD59-A6C34878D82A}">
                    <a16:rowId xmlns:a16="http://schemas.microsoft.com/office/drawing/2014/main" val="3192049506"/>
                  </a:ext>
                </a:extLst>
              </a:tr>
            </a:tbl>
          </a:graphicData>
        </a:graphic>
      </p:graphicFrame>
      <p:pic>
        <p:nvPicPr>
          <p:cNvPr id="7" name="Picture 6"/>
          <p:cNvPicPr>
            <a:picLocks noChangeAspect="1"/>
          </p:cNvPicPr>
          <p:nvPr/>
        </p:nvPicPr>
        <p:blipFill>
          <a:blip r:embed="rId2">
            <a:grayscl/>
          </a:blip>
          <a:stretch>
            <a:fillRect/>
          </a:stretch>
        </p:blipFill>
        <p:spPr>
          <a:xfrm>
            <a:off x="415296" y="1531182"/>
            <a:ext cx="3427031" cy="4356480"/>
          </a:xfrm>
          <a:prstGeom prst="rect">
            <a:avLst/>
          </a:prstGeom>
        </p:spPr>
      </p:pic>
      <p:sp>
        <p:nvSpPr>
          <p:cNvPr id="8" name="Rectangle 7"/>
          <p:cNvSpPr/>
          <p:nvPr/>
        </p:nvSpPr>
        <p:spPr>
          <a:xfrm>
            <a:off x="660399" y="2142838"/>
            <a:ext cx="1463965" cy="905162"/>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p:cNvSpPr/>
          <p:nvPr/>
        </p:nvSpPr>
        <p:spPr>
          <a:xfrm>
            <a:off x="512618" y="1666138"/>
            <a:ext cx="794327" cy="341745"/>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p:cNvSpPr/>
          <p:nvPr/>
        </p:nvSpPr>
        <p:spPr>
          <a:xfrm>
            <a:off x="2041236" y="3094181"/>
            <a:ext cx="480292" cy="1468582"/>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Line Callout 2 (Accent Bar) 15"/>
          <p:cNvSpPr/>
          <p:nvPr/>
        </p:nvSpPr>
        <p:spPr>
          <a:xfrm>
            <a:off x="2544958" y="2497093"/>
            <a:ext cx="2364509" cy="325327"/>
          </a:xfrm>
          <a:prstGeom prst="accentCallout2">
            <a:avLst>
              <a:gd name="adj1" fmla="val 47141"/>
              <a:gd name="adj2" fmla="val 60027"/>
              <a:gd name="adj3" fmla="val -191343"/>
              <a:gd name="adj4" fmla="val -1823"/>
              <a:gd name="adj5" fmla="val -191284"/>
              <a:gd name="adj6" fmla="val -52136"/>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Line Callout 2 (Accent Bar) 16"/>
          <p:cNvSpPr/>
          <p:nvPr/>
        </p:nvSpPr>
        <p:spPr>
          <a:xfrm>
            <a:off x="4087430" y="3100221"/>
            <a:ext cx="2456873" cy="393120"/>
          </a:xfrm>
          <a:prstGeom prst="accentCallout2">
            <a:avLst>
              <a:gd name="adj1" fmla="val 44359"/>
              <a:gd name="adj2" fmla="val -4988"/>
              <a:gd name="adj3" fmla="val -144915"/>
              <a:gd name="adj4" fmla="val -52231"/>
              <a:gd name="adj5" fmla="val -147874"/>
              <a:gd name="adj6" fmla="val -79448"/>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Line Callout 2 (Accent Bar) 17"/>
          <p:cNvSpPr/>
          <p:nvPr/>
        </p:nvSpPr>
        <p:spPr>
          <a:xfrm>
            <a:off x="4147468" y="3780363"/>
            <a:ext cx="2456873" cy="163094"/>
          </a:xfrm>
          <a:prstGeom prst="accentCallout2">
            <a:avLst>
              <a:gd name="adj1" fmla="val 38881"/>
              <a:gd name="adj2" fmla="val -7431"/>
              <a:gd name="adj3" fmla="val -207980"/>
              <a:gd name="adj4" fmla="val -48998"/>
              <a:gd name="adj5" fmla="val -208825"/>
              <a:gd name="adj6" fmla="val -66028"/>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5807633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5C3F3-0C93-4B56-AEB3-D3D7D6C5B5D1}"/>
              </a:ext>
            </a:extLst>
          </p:cNvPr>
          <p:cNvSpPr>
            <a:spLocks noGrp="1"/>
          </p:cNvSpPr>
          <p:nvPr>
            <p:ph type="title"/>
          </p:nvPr>
        </p:nvSpPr>
        <p:spPr/>
        <p:txBody>
          <a:bodyPr/>
          <a:lstStyle/>
          <a:p>
            <a:r>
              <a:rPr lang="nl-BE" dirty="0" smtClean="0"/>
              <a:t>Klasse</a:t>
            </a:r>
            <a:endParaRPr lang="nl-BE" dirty="0"/>
          </a:p>
        </p:txBody>
      </p:sp>
      <p:sp>
        <p:nvSpPr>
          <p:cNvPr id="5" name="Slide Number Placeholder 4">
            <a:extLst>
              <a:ext uri="{FF2B5EF4-FFF2-40B4-BE49-F238E27FC236}">
                <a16:creationId xmlns:a16="http://schemas.microsoft.com/office/drawing/2014/main" id="{92ABF019-D48F-4318-9596-408241BF4A77}"/>
              </a:ext>
            </a:extLst>
          </p:cNvPr>
          <p:cNvSpPr>
            <a:spLocks noGrp="1"/>
          </p:cNvSpPr>
          <p:nvPr>
            <p:ph type="sldNum" sz="quarter" idx="4"/>
          </p:nvPr>
        </p:nvSpPr>
        <p:spPr/>
        <p:txBody>
          <a:bodyPr/>
          <a:lstStyle/>
          <a:p>
            <a:fld id="{C9C406F6-A053-43CA-AEC8-FA3EEE83A3FB}" type="slidenum">
              <a:rPr lang="nl-BE" smtClean="0"/>
              <a:pPr/>
              <a:t>37</a:t>
            </a:fld>
            <a:endParaRPr lang="nl-BE"/>
          </a:p>
        </p:txBody>
      </p:sp>
      <p:graphicFrame>
        <p:nvGraphicFramePr>
          <p:cNvPr id="12" name="Table 11">
            <a:extLst>
              <a:ext uri="{FF2B5EF4-FFF2-40B4-BE49-F238E27FC236}">
                <a16:creationId xmlns:a16="http://schemas.microsoft.com/office/drawing/2014/main" id="{4A053E17-6C8E-4CB3-AE31-CB133E50D50D}"/>
              </a:ext>
            </a:extLst>
          </p:cNvPr>
          <p:cNvGraphicFramePr>
            <a:graphicFrameLocks noGrp="1"/>
          </p:cNvGraphicFramePr>
          <p:nvPr>
            <p:extLst/>
          </p:nvPr>
        </p:nvGraphicFramePr>
        <p:xfrm>
          <a:off x="2359201" y="1495361"/>
          <a:ext cx="8522215" cy="2560320"/>
        </p:xfrm>
        <a:graphic>
          <a:graphicData uri="http://schemas.openxmlformats.org/drawingml/2006/table">
            <a:tbl>
              <a:tblPr firstRow="1" bandRow="1">
                <a:tableStyleId>{21E4AEA4-8DFA-4A89-87EB-49C32662AFE0}</a:tableStyleId>
              </a:tblPr>
              <a:tblGrid>
                <a:gridCol w="1252687">
                  <a:extLst>
                    <a:ext uri="{9D8B030D-6E8A-4147-A177-3AD203B41FA5}">
                      <a16:colId xmlns:a16="http://schemas.microsoft.com/office/drawing/2014/main" val="754051059"/>
                    </a:ext>
                  </a:extLst>
                </a:gridCol>
                <a:gridCol w="2278509">
                  <a:extLst>
                    <a:ext uri="{9D8B030D-6E8A-4147-A177-3AD203B41FA5}">
                      <a16:colId xmlns:a16="http://schemas.microsoft.com/office/drawing/2014/main" val="2101226772"/>
                    </a:ext>
                  </a:extLst>
                </a:gridCol>
                <a:gridCol w="1972734">
                  <a:extLst>
                    <a:ext uri="{9D8B030D-6E8A-4147-A177-3AD203B41FA5}">
                      <a16:colId xmlns:a16="http://schemas.microsoft.com/office/drawing/2014/main" val="2550773550"/>
                    </a:ext>
                  </a:extLst>
                </a:gridCol>
                <a:gridCol w="3018285">
                  <a:extLst>
                    <a:ext uri="{9D8B030D-6E8A-4147-A177-3AD203B41FA5}">
                      <a16:colId xmlns:a16="http://schemas.microsoft.com/office/drawing/2014/main" val="1506354981"/>
                    </a:ext>
                  </a:extLst>
                </a:gridCol>
              </a:tblGrid>
              <a:tr h="428625">
                <a:tc>
                  <a:txBody>
                    <a:bodyPr/>
                    <a:lstStyle/>
                    <a:p>
                      <a:pPr fontAlgn="t"/>
                      <a:endParaRPr lang="nl-BE" noProof="0" dirty="0" smtClean="0">
                        <a:effectLst/>
                      </a:endParaRPr>
                    </a:p>
                    <a:p>
                      <a:pPr fontAlgn="base"/>
                      <a:r>
                        <a:rPr lang="nl-BE" sz="1500" noProof="0" dirty="0" smtClean="0">
                          <a:effectLst/>
                        </a:rPr>
                        <a:t>identificatie​</a:t>
                      </a:r>
                      <a:endParaRPr lang="nl-BE" noProof="0" dirty="0">
                        <a:solidFill>
                          <a:srgbClr val="373636"/>
                        </a:solidFill>
                        <a:effectLst/>
                        <a:latin typeface="FlandersArtSans-Regular"/>
                      </a:endParaRPr>
                    </a:p>
                  </a:txBody>
                  <a:tcPr/>
                </a:tc>
                <a:tc>
                  <a:txBody>
                    <a:bodyPr/>
                    <a:lstStyle/>
                    <a:p>
                      <a:pPr fontAlgn="t"/>
                      <a:endParaRPr lang="nl-BE" noProof="0" dirty="0" smtClean="0">
                        <a:effectLst/>
                      </a:endParaRPr>
                    </a:p>
                    <a:p>
                      <a:pPr fontAlgn="base"/>
                      <a:r>
                        <a:rPr lang="nl-BE" sz="1500" noProof="0" dirty="0" smtClean="0">
                          <a:effectLst/>
                        </a:rPr>
                        <a:t>naam​</a:t>
                      </a:r>
                      <a:endParaRPr lang="nl-BE" noProof="0" dirty="0">
                        <a:solidFill>
                          <a:srgbClr val="373636"/>
                        </a:solidFill>
                        <a:effectLst/>
                        <a:latin typeface="FlandersArtSans-Regular"/>
                      </a:endParaRPr>
                    </a:p>
                  </a:txBody>
                  <a:tcPr/>
                </a:tc>
                <a:tc>
                  <a:txBody>
                    <a:bodyPr/>
                    <a:lstStyle/>
                    <a:p>
                      <a:pPr fontAlgn="t"/>
                      <a:endParaRPr lang="nl-BE" noProof="0" dirty="0" smtClean="0">
                        <a:effectLst/>
                      </a:endParaRPr>
                    </a:p>
                    <a:p>
                      <a:pPr fontAlgn="base"/>
                      <a:r>
                        <a:rPr lang="nl-BE" sz="1500" noProof="0" dirty="0" smtClean="0">
                          <a:effectLst/>
                        </a:rPr>
                        <a:t>aantal vestigingen​</a:t>
                      </a:r>
                      <a:endParaRPr lang="nl-BE" noProof="0" dirty="0">
                        <a:solidFill>
                          <a:srgbClr val="373636"/>
                        </a:solidFill>
                        <a:effectLst/>
                        <a:latin typeface="FlandersArtSans-Regular"/>
                      </a:endParaRPr>
                    </a:p>
                  </a:txBody>
                  <a:tcPr/>
                </a:tc>
                <a:tc>
                  <a:txBody>
                    <a:bodyPr/>
                    <a:lstStyle/>
                    <a:p>
                      <a:pPr fontAlgn="t"/>
                      <a:endParaRPr lang="nl-BE" noProof="0" dirty="0" smtClean="0">
                        <a:effectLst/>
                      </a:endParaRPr>
                    </a:p>
                    <a:p>
                      <a:pPr fontAlgn="base"/>
                      <a:r>
                        <a:rPr lang="nl-BE" sz="1500" noProof="0" dirty="0" smtClean="0">
                          <a:effectLst/>
                        </a:rPr>
                        <a:t>Adres maatschappelijke zetel​</a:t>
                      </a:r>
                      <a:endParaRPr lang="nl-BE" noProof="0" dirty="0">
                        <a:solidFill>
                          <a:srgbClr val="373636"/>
                        </a:solidFill>
                        <a:effectLst/>
                        <a:latin typeface="FlandersArtSans-Regular"/>
                      </a:endParaRPr>
                    </a:p>
                  </a:txBody>
                  <a:tcPr/>
                </a:tc>
                <a:extLst>
                  <a:ext uri="{0D108BD9-81ED-4DB2-BD59-A6C34878D82A}">
                    <a16:rowId xmlns:a16="http://schemas.microsoft.com/office/drawing/2014/main" val="780378584"/>
                  </a:ext>
                </a:extLst>
              </a:tr>
              <a:tr h="428625">
                <a:tc>
                  <a:txBody>
                    <a:bodyPr/>
                    <a:lstStyle/>
                    <a:p>
                      <a:pPr fontAlgn="base"/>
                      <a:endParaRPr lang="en-US" sz="1500">
                        <a:effectLst/>
                      </a:endParaRPr>
                    </a:p>
                    <a:p>
                      <a:pPr lvl="0" fontAlgn="base">
                        <a:buNone/>
                      </a:pPr>
                      <a:r>
                        <a:rPr lang="en-US" sz="1500">
                          <a:effectLst/>
                        </a:rPr>
                        <a:t>001​</a:t>
                      </a:r>
                      <a:endParaRPr lang="en-US">
                        <a:solidFill>
                          <a:srgbClr val="373636"/>
                        </a:solidFill>
                        <a:effectLst/>
                        <a:latin typeface="FlandersArtSans-Regular"/>
                      </a:endParaRPr>
                    </a:p>
                  </a:txBody>
                  <a:tcPr/>
                </a:tc>
                <a:tc>
                  <a:txBody>
                    <a:bodyPr/>
                    <a:lstStyle/>
                    <a:p>
                      <a:pPr fontAlgn="base"/>
                      <a:endParaRPr lang="en-US" sz="1500" dirty="0">
                        <a:effectLst/>
                      </a:endParaRPr>
                    </a:p>
                    <a:p>
                      <a:pPr lvl="0" fontAlgn="base">
                        <a:buNone/>
                      </a:pPr>
                      <a:r>
                        <a:rPr lang="en-US" sz="1500" dirty="0" err="1">
                          <a:effectLst/>
                        </a:rPr>
                        <a:t>Belfius</a:t>
                      </a:r>
                      <a:r>
                        <a:rPr lang="en-US" sz="1500" dirty="0">
                          <a:effectLst/>
                        </a:rPr>
                        <a:t>​</a:t>
                      </a:r>
                      <a:endParaRPr lang="en-US" dirty="0">
                        <a:solidFill>
                          <a:srgbClr val="373636"/>
                        </a:solidFill>
                        <a:effectLst/>
                        <a:latin typeface="FlandersArtSans-Regular"/>
                      </a:endParaRPr>
                    </a:p>
                  </a:txBody>
                  <a:tcPr/>
                </a:tc>
                <a:tc>
                  <a:txBody>
                    <a:bodyPr/>
                    <a:lstStyle/>
                    <a:p>
                      <a:pPr fontAlgn="base"/>
                      <a:endParaRPr lang="en-US" sz="1500">
                        <a:effectLst/>
                      </a:endParaRPr>
                    </a:p>
                    <a:p>
                      <a:pPr lvl="0" fontAlgn="base">
                        <a:buNone/>
                      </a:pPr>
                      <a:r>
                        <a:rPr lang="en-US" sz="1500">
                          <a:effectLst/>
                        </a:rPr>
                        <a:t>500​</a:t>
                      </a:r>
                      <a:endParaRPr lang="en-US">
                        <a:solidFill>
                          <a:srgbClr val="373636"/>
                        </a:solidFill>
                        <a:effectLst/>
                        <a:latin typeface="FlandersArtSans-Regular"/>
                      </a:endParaRPr>
                    </a:p>
                  </a:txBody>
                  <a:tcPr/>
                </a:tc>
                <a:tc>
                  <a:txBody>
                    <a:bodyPr/>
                    <a:lstStyle/>
                    <a:p>
                      <a:pPr fontAlgn="t"/>
                      <a:endParaRPr lang="en-US" sz="1500" u="none" strike="noStrike" noProof="0">
                        <a:effectLst/>
                      </a:endParaRPr>
                    </a:p>
                    <a:p>
                      <a:pPr lvl="0" algn="l" fontAlgn="t">
                        <a:buNone/>
                      </a:pPr>
                      <a:r>
                        <a:rPr lang="en-US" sz="1500" u="none" strike="noStrike" noProof="0">
                          <a:effectLst/>
                        </a:rPr>
                        <a:t>...</a:t>
                      </a:r>
                      <a:endParaRPr lang="en-US">
                        <a:effectLst/>
                      </a:endParaRPr>
                    </a:p>
                    <a:p>
                      <a:pPr lvl="0" fontAlgn="t">
                        <a:buNone/>
                      </a:pPr>
                      <a:endParaRPr lang="en-US" sz="1500" b="0" i="0" u="none" strike="noStrike" noProof="0">
                        <a:solidFill>
                          <a:srgbClr val="373636"/>
                        </a:solidFill>
                        <a:effectLst/>
                        <a:latin typeface="FlandersArtSans-Regular"/>
                      </a:endParaRPr>
                    </a:p>
                  </a:txBody>
                  <a:tcPr/>
                </a:tc>
                <a:extLst>
                  <a:ext uri="{0D108BD9-81ED-4DB2-BD59-A6C34878D82A}">
                    <a16:rowId xmlns:a16="http://schemas.microsoft.com/office/drawing/2014/main" val="237014461"/>
                  </a:ext>
                </a:extLst>
              </a:tr>
              <a:tr h="428625">
                <a:tc>
                  <a:txBody>
                    <a:bodyPr/>
                    <a:lstStyle/>
                    <a:p>
                      <a:pPr fontAlgn="t"/>
                      <a:endParaRPr lang="en-US">
                        <a:effectLst/>
                      </a:endParaRPr>
                    </a:p>
                    <a:p>
                      <a:pPr fontAlgn="base"/>
                      <a:r>
                        <a:rPr lang="en-US" sz="1500">
                          <a:effectLst/>
                        </a:rPr>
                        <a:t>002​</a:t>
                      </a:r>
                      <a:endParaRPr lang="en-US">
                        <a:solidFill>
                          <a:srgbClr val="373636"/>
                        </a:solidFill>
                        <a:effectLst/>
                        <a:latin typeface="FlandersArtSans-Regular"/>
                      </a:endParaRPr>
                    </a:p>
                  </a:txBody>
                  <a:tcPr/>
                </a:tc>
                <a:tc>
                  <a:txBody>
                    <a:bodyPr/>
                    <a:lstStyle/>
                    <a:p>
                      <a:pPr fontAlgn="t"/>
                      <a:endParaRPr lang="en-US">
                        <a:effectLst/>
                      </a:endParaRPr>
                    </a:p>
                    <a:p>
                      <a:pPr fontAlgn="base"/>
                      <a:r>
                        <a:rPr lang="en-US" sz="1500">
                          <a:effectLst/>
                        </a:rPr>
                        <a:t>KBC​</a:t>
                      </a:r>
                      <a:endParaRPr lang="en-US">
                        <a:solidFill>
                          <a:srgbClr val="373636"/>
                        </a:solidFill>
                        <a:effectLst/>
                        <a:latin typeface="FlandersArtSans-Regular"/>
                      </a:endParaRPr>
                    </a:p>
                  </a:txBody>
                  <a:tcPr/>
                </a:tc>
                <a:tc>
                  <a:txBody>
                    <a:bodyPr/>
                    <a:lstStyle/>
                    <a:p>
                      <a:pPr fontAlgn="t"/>
                      <a:endParaRPr lang="en-US">
                        <a:effectLst/>
                      </a:endParaRPr>
                    </a:p>
                    <a:p>
                      <a:pPr fontAlgn="base"/>
                      <a:r>
                        <a:rPr lang="en-US" sz="1500">
                          <a:effectLst/>
                        </a:rPr>
                        <a:t>1500</a:t>
                      </a:r>
                      <a:endParaRPr lang="en-US" sz="1500">
                        <a:effectLst/>
                        <a:latin typeface="FlandersArtSans-Regular"/>
                      </a:endParaRPr>
                    </a:p>
                  </a:txBody>
                  <a:tcPr/>
                </a:tc>
                <a:tc>
                  <a:txBody>
                    <a:bodyPr/>
                    <a:lstStyle/>
                    <a:p>
                      <a:pPr lvl="0" algn="l" fontAlgn="base">
                        <a:buNone/>
                      </a:pPr>
                      <a:r>
                        <a:rPr lang="en-US" sz="1500" u="none" strike="noStrike" noProof="0">
                          <a:effectLst/>
                        </a:rPr>
                        <a:t>...</a:t>
                      </a:r>
                      <a:endParaRPr lang="en-US">
                        <a:effectLst/>
                      </a:endParaRPr>
                    </a:p>
                    <a:p>
                      <a:pPr lvl="0" fontAlgn="base">
                        <a:buNone/>
                      </a:pPr>
                      <a:endParaRPr lang="en-US" sz="1500">
                        <a:effectLst/>
                        <a:latin typeface="FlandersArtSans-Regular"/>
                      </a:endParaRPr>
                    </a:p>
                  </a:txBody>
                  <a:tcPr/>
                </a:tc>
                <a:extLst>
                  <a:ext uri="{0D108BD9-81ED-4DB2-BD59-A6C34878D82A}">
                    <a16:rowId xmlns:a16="http://schemas.microsoft.com/office/drawing/2014/main" val="1782143537"/>
                  </a:ext>
                </a:extLst>
              </a:tr>
              <a:tr h="583856">
                <a:tc>
                  <a:txBody>
                    <a:bodyPr/>
                    <a:lstStyle/>
                    <a:p>
                      <a:pPr fontAlgn="t"/>
                      <a:endParaRPr lang="en-US">
                        <a:effectLst/>
                      </a:endParaRPr>
                    </a:p>
                    <a:p>
                      <a:pPr fontAlgn="base"/>
                      <a:r>
                        <a:rPr lang="en-US" sz="1500">
                          <a:effectLst/>
                        </a:rPr>
                        <a:t>...​</a:t>
                      </a:r>
                      <a:endParaRPr lang="en-US">
                        <a:solidFill>
                          <a:srgbClr val="373636"/>
                        </a:solidFill>
                        <a:effectLst/>
                        <a:latin typeface="FlandersArtSans-Regular"/>
                      </a:endParaRPr>
                    </a:p>
                  </a:txBody>
                  <a:tcPr/>
                </a:tc>
                <a:tc>
                  <a:txBody>
                    <a:bodyPr/>
                    <a:lstStyle/>
                    <a:p>
                      <a:pPr fontAlgn="t"/>
                      <a:endParaRPr lang="en-US">
                        <a:effectLst/>
                      </a:endParaRPr>
                    </a:p>
                    <a:p>
                      <a:pPr fontAlgn="base"/>
                      <a:r>
                        <a:rPr lang="en-US" sz="1500">
                          <a:effectLst/>
                        </a:rPr>
                        <a:t>...​</a:t>
                      </a:r>
                      <a:endParaRPr lang="en-US">
                        <a:solidFill>
                          <a:srgbClr val="373636"/>
                        </a:solidFill>
                        <a:effectLst/>
                        <a:latin typeface="FlandersArtSans-Regular"/>
                      </a:endParaRPr>
                    </a:p>
                  </a:txBody>
                  <a:tcPr/>
                </a:tc>
                <a:tc>
                  <a:txBody>
                    <a:bodyPr/>
                    <a:lstStyle/>
                    <a:p>
                      <a:pPr fontAlgn="t"/>
                      <a:endParaRPr lang="en-US">
                        <a:effectLst/>
                      </a:endParaRPr>
                    </a:p>
                    <a:p>
                      <a:pPr fontAlgn="base"/>
                      <a:r>
                        <a:rPr lang="en-US" sz="1500">
                          <a:effectLst/>
                        </a:rPr>
                        <a:t>...​</a:t>
                      </a:r>
                      <a:endParaRPr lang="en-US">
                        <a:solidFill>
                          <a:srgbClr val="373636"/>
                        </a:solidFill>
                        <a:effectLst/>
                        <a:latin typeface="FlandersArtSans-Regular"/>
                      </a:endParaRPr>
                    </a:p>
                  </a:txBody>
                  <a:tcPr/>
                </a:tc>
                <a:tc>
                  <a:txBody>
                    <a:bodyPr/>
                    <a:lstStyle/>
                    <a:p>
                      <a:pPr fontAlgn="t"/>
                      <a:endParaRPr lang="en-US" dirty="0">
                        <a:effectLst/>
                      </a:endParaRPr>
                    </a:p>
                    <a:p>
                      <a:pPr fontAlgn="base"/>
                      <a:r>
                        <a:rPr lang="en-US" sz="1500" dirty="0">
                          <a:effectLst/>
                        </a:rPr>
                        <a:t>...​</a:t>
                      </a:r>
                      <a:endParaRPr lang="en-US" dirty="0">
                        <a:solidFill>
                          <a:srgbClr val="373636"/>
                        </a:solidFill>
                        <a:effectLst/>
                        <a:latin typeface="FlandersArtSans-Regular"/>
                      </a:endParaRPr>
                    </a:p>
                  </a:txBody>
                  <a:tcPr/>
                </a:tc>
                <a:extLst>
                  <a:ext uri="{0D108BD9-81ED-4DB2-BD59-A6C34878D82A}">
                    <a16:rowId xmlns:a16="http://schemas.microsoft.com/office/drawing/2014/main" val="227345430"/>
                  </a:ext>
                </a:extLst>
              </a:tr>
            </a:tbl>
          </a:graphicData>
        </a:graphic>
      </p:graphicFrame>
      <p:sp>
        <p:nvSpPr>
          <p:cNvPr id="15" name="Rectangle 14">
            <a:extLst>
              <a:ext uri="{FF2B5EF4-FFF2-40B4-BE49-F238E27FC236}">
                <a16:creationId xmlns:a16="http://schemas.microsoft.com/office/drawing/2014/main" id="{44036846-E66F-470D-AADD-D169C21E4323}"/>
              </a:ext>
            </a:extLst>
          </p:cNvPr>
          <p:cNvSpPr/>
          <p:nvPr/>
        </p:nvSpPr>
        <p:spPr>
          <a:xfrm>
            <a:off x="2364139" y="2328095"/>
            <a:ext cx="8128046" cy="32975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61BDCA1-F79A-4EC4-96CB-1B7A195492B2}"/>
              </a:ext>
            </a:extLst>
          </p:cNvPr>
          <p:cNvSpPr txBox="1"/>
          <p:nvPr/>
        </p:nvSpPr>
        <p:spPr>
          <a:xfrm>
            <a:off x="1496097" y="2306133"/>
            <a:ext cx="654306" cy="36920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750"/>
              <a:t>Bank</a:t>
            </a:r>
            <a:endParaRPr lang="en-US"/>
          </a:p>
        </p:txBody>
      </p:sp>
      <p:graphicFrame>
        <p:nvGraphicFramePr>
          <p:cNvPr id="19" name="Google Shape;342;p48">
            <a:extLst>
              <a:ext uri="{FF2B5EF4-FFF2-40B4-BE49-F238E27FC236}">
                <a16:creationId xmlns:a16="http://schemas.microsoft.com/office/drawing/2014/main" id="{E08E6C5B-93CF-4718-884D-4C90AD2A4F50}"/>
              </a:ext>
            </a:extLst>
          </p:cNvPr>
          <p:cNvGraphicFramePr/>
          <p:nvPr>
            <p:extLst/>
          </p:nvPr>
        </p:nvGraphicFramePr>
        <p:xfrm>
          <a:off x="2352394" y="4272438"/>
          <a:ext cx="2706627" cy="1915721"/>
        </p:xfrm>
        <a:graphic>
          <a:graphicData uri="http://schemas.openxmlformats.org/drawingml/2006/table">
            <a:tbl>
              <a:tblPr>
                <a:noFill/>
              </a:tblPr>
              <a:tblGrid>
                <a:gridCol w="2706627">
                  <a:extLst>
                    <a:ext uri="{9D8B030D-6E8A-4147-A177-3AD203B41FA5}">
                      <a16:colId xmlns:a16="http://schemas.microsoft.com/office/drawing/2014/main" val="20000"/>
                    </a:ext>
                  </a:extLst>
                </a:gridCol>
              </a:tblGrid>
              <a:tr h="396940">
                <a:tc>
                  <a:txBody>
                    <a:bodyPr/>
                    <a:lstStyle/>
                    <a:p>
                      <a:pPr marL="0" lvl="0" indent="0" algn="ctr" rtl="0">
                        <a:spcBef>
                          <a:spcPts val="0"/>
                        </a:spcBef>
                        <a:spcAft>
                          <a:spcPts val="0"/>
                        </a:spcAft>
                        <a:buNone/>
                      </a:pPr>
                      <a:r>
                        <a:rPr lang="en" sz="2000" b="1" dirty="0">
                          <a:solidFill>
                            <a:schemeClr val="tx2"/>
                          </a:solidFill>
                        </a:rPr>
                        <a:t>Bank</a:t>
                      </a:r>
                      <a:endParaRPr sz="2000" b="1" dirty="0">
                        <a:solidFill>
                          <a:schemeClr val="tx2"/>
                        </a:solidFill>
                      </a:endParaRPr>
                    </a:p>
                  </a:txBody>
                  <a:tcPr marL="99044" marR="99044" marT="99044" marB="99044">
                    <a:solidFill>
                      <a:schemeClr val="accent1"/>
                    </a:solidFill>
                  </a:tcPr>
                </a:tc>
                <a:extLst>
                  <a:ext uri="{0D108BD9-81ED-4DB2-BD59-A6C34878D82A}">
                    <a16:rowId xmlns:a16="http://schemas.microsoft.com/office/drawing/2014/main" val="10000"/>
                  </a:ext>
                </a:extLst>
              </a:tr>
              <a:tr h="1412833">
                <a:tc>
                  <a:txBody>
                    <a:bodyPr/>
                    <a:lstStyle/>
                    <a:p>
                      <a:pPr marL="0" lvl="0" indent="0">
                        <a:spcBef>
                          <a:spcPts val="0"/>
                        </a:spcBef>
                        <a:spcAft>
                          <a:spcPts val="0"/>
                        </a:spcAft>
                        <a:buNone/>
                      </a:pPr>
                      <a:endParaRPr lang="en-US" sz="1500" dirty="0"/>
                    </a:p>
                  </a:txBody>
                  <a:tcPr marL="99044" marR="99044" marT="99044" marB="99044"/>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661058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5C3F3-0C93-4B56-AEB3-D3D7D6C5B5D1}"/>
              </a:ext>
            </a:extLst>
          </p:cNvPr>
          <p:cNvSpPr>
            <a:spLocks noGrp="1"/>
          </p:cNvSpPr>
          <p:nvPr>
            <p:ph type="title"/>
          </p:nvPr>
        </p:nvSpPr>
        <p:spPr/>
        <p:txBody>
          <a:bodyPr/>
          <a:lstStyle/>
          <a:p>
            <a:r>
              <a:rPr lang="nl-BE" dirty="0" smtClean="0"/>
              <a:t>Attributen</a:t>
            </a:r>
            <a:endParaRPr lang="nl-BE" dirty="0"/>
          </a:p>
        </p:txBody>
      </p:sp>
      <p:sp>
        <p:nvSpPr>
          <p:cNvPr id="5" name="Slide Number Placeholder 4">
            <a:extLst>
              <a:ext uri="{FF2B5EF4-FFF2-40B4-BE49-F238E27FC236}">
                <a16:creationId xmlns:a16="http://schemas.microsoft.com/office/drawing/2014/main" id="{92ABF019-D48F-4318-9596-408241BF4A77}"/>
              </a:ext>
            </a:extLst>
          </p:cNvPr>
          <p:cNvSpPr>
            <a:spLocks noGrp="1"/>
          </p:cNvSpPr>
          <p:nvPr>
            <p:ph type="sldNum" sz="quarter" idx="4"/>
          </p:nvPr>
        </p:nvSpPr>
        <p:spPr/>
        <p:txBody>
          <a:bodyPr/>
          <a:lstStyle/>
          <a:p>
            <a:fld id="{C9C406F6-A053-43CA-AEC8-FA3EEE83A3FB}" type="slidenum">
              <a:rPr lang="nl-BE" smtClean="0"/>
              <a:pPr/>
              <a:t>38</a:t>
            </a:fld>
            <a:endParaRPr lang="nl-BE"/>
          </a:p>
        </p:txBody>
      </p:sp>
      <p:graphicFrame>
        <p:nvGraphicFramePr>
          <p:cNvPr id="12" name="Table 11">
            <a:extLst>
              <a:ext uri="{FF2B5EF4-FFF2-40B4-BE49-F238E27FC236}">
                <a16:creationId xmlns:a16="http://schemas.microsoft.com/office/drawing/2014/main" id="{4A053E17-6C8E-4CB3-AE31-CB133E50D50D}"/>
              </a:ext>
            </a:extLst>
          </p:cNvPr>
          <p:cNvGraphicFramePr>
            <a:graphicFrameLocks noGrp="1"/>
          </p:cNvGraphicFramePr>
          <p:nvPr>
            <p:extLst/>
          </p:nvPr>
        </p:nvGraphicFramePr>
        <p:xfrm>
          <a:off x="2359201" y="1485823"/>
          <a:ext cx="8522215" cy="2560320"/>
        </p:xfrm>
        <a:graphic>
          <a:graphicData uri="http://schemas.openxmlformats.org/drawingml/2006/table">
            <a:tbl>
              <a:tblPr firstRow="1" bandRow="1">
                <a:tableStyleId>{21E4AEA4-8DFA-4A89-87EB-49C32662AFE0}</a:tableStyleId>
              </a:tblPr>
              <a:tblGrid>
                <a:gridCol w="1252687">
                  <a:extLst>
                    <a:ext uri="{9D8B030D-6E8A-4147-A177-3AD203B41FA5}">
                      <a16:colId xmlns:a16="http://schemas.microsoft.com/office/drawing/2014/main" val="754051059"/>
                    </a:ext>
                  </a:extLst>
                </a:gridCol>
                <a:gridCol w="2278509">
                  <a:extLst>
                    <a:ext uri="{9D8B030D-6E8A-4147-A177-3AD203B41FA5}">
                      <a16:colId xmlns:a16="http://schemas.microsoft.com/office/drawing/2014/main" val="2101226772"/>
                    </a:ext>
                  </a:extLst>
                </a:gridCol>
                <a:gridCol w="1972734">
                  <a:extLst>
                    <a:ext uri="{9D8B030D-6E8A-4147-A177-3AD203B41FA5}">
                      <a16:colId xmlns:a16="http://schemas.microsoft.com/office/drawing/2014/main" val="2550773550"/>
                    </a:ext>
                  </a:extLst>
                </a:gridCol>
                <a:gridCol w="3018285">
                  <a:extLst>
                    <a:ext uri="{9D8B030D-6E8A-4147-A177-3AD203B41FA5}">
                      <a16:colId xmlns:a16="http://schemas.microsoft.com/office/drawing/2014/main" val="1506354981"/>
                    </a:ext>
                  </a:extLst>
                </a:gridCol>
              </a:tblGrid>
              <a:tr h="428625">
                <a:tc>
                  <a:txBody>
                    <a:bodyPr/>
                    <a:lstStyle/>
                    <a:p>
                      <a:pPr fontAlgn="t"/>
                      <a:endParaRPr lang="nl-BE" noProof="0" dirty="0" smtClean="0">
                        <a:effectLst/>
                      </a:endParaRPr>
                    </a:p>
                    <a:p>
                      <a:pPr fontAlgn="base"/>
                      <a:r>
                        <a:rPr lang="nl-BE" sz="1500" noProof="0" dirty="0" smtClean="0">
                          <a:effectLst/>
                        </a:rPr>
                        <a:t>identificatie​</a:t>
                      </a:r>
                      <a:endParaRPr lang="nl-BE" noProof="0" dirty="0">
                        <a:solidFill>
                          <a:srgbClr val="373636"/>
                        </a:solidFill>
                        <a:effectLst/>
                        <a:latin typeface="FlandersArtSans-Regular"/>
                      </a:endParaRPr>
                    </a:p>
                  </a:txBody>
                  <a:tcPr/>
                </a:tc>
                <a:tc>
                  <a:txBody>
                    <a:bodyPr/>
                    <a:lstStyle/>
                    <a:p>
                      <a:pPr fontAlgn="t"/>
                      <a:endParaRPr lang="nl-BE" noProof="0" dirty="0" smtClean="0">
                        <a:effectLst/>
                      </a:endParaRPr>
                    </a:p>
                    <a:p>
                      <a:pPr fontAlgn="base"/>
                      <a:r>
                        <a:rPr lang="nl-BE" sz="1500" noProof="0" dirty="0" smtClean="0">
                          <a:effectLst/>
                        </a:rPr>
                        <a:t>naam​</a:t>
                      </a:r>
                      <a:endParaRPr lang="nl-BE" noProof="0" dirty="0">
                        <a:solidFill>
                          <a:srgbClr val="373636"/>
                        </a:solidFill>
                        <a:effectLst/>
                        <a:latin typeface="FlandersArtSans-Regular"/>
                      </a:endParaRPr>
                    </a:p>
                  </a:txBody>
                  <a:tcPr/>
                </a:tc>
                <a:tc>
                  <a:txBody>
                    <a:bodyPr/>
                    <a:lstStyle/>
                    <a:p>
                      <a:pPr fontAlgn="t"/>
                      <a:endParaRPr lang="nl-BE" noProof="0" dirty="0" smtClean="0">
                        <a:effectLst/>
                      </a:endParaRPr>
                    </a:p>
                    <a:p>
                      <a:pPr fontAlgn="base"/>
                      <a:r>
                        <a:rPr lang="nl-BE" sz="1500" noProof="0" dirty="0" smtClean="0">
                          <a:effectLst/>
                        </a:rPr>
                        <a:t>aantal vestigingen​</a:t>
                      </a:r>
                      <a:endParaRPr lang="nl-BE" noProof="0" dirty="0">
                        <a:solidFill>
                          <a:srgbClr val="373636"/>
                        </a:solidFill>
                        <a:effectLst/>
                        <a:latin typeface="FlandersArtSans-Regular"/>
                      </a:endParaRPr>
                    </a:p>
                  </a:txBody>
                  <a:tcPr/>
                </a:tc>
                <a:tc>
                  <a:txBody>
                    <a:bodyPr/>
                    <a:lstStyle/>
                    <a:p>
                      <a:pPr fontAlgn="t"/>
                      <a:endParaRPr lang="nl-BE" noProof="0" dirty="0" smtClean="0">
                        <a:effectLst/>
                      </a:endParaRPr>
                    </a:p>
                    <a:p>
                      <a:pPr fontAlgn="base"/>
                      <a:r>
                        <a:rPr lang="nl-BE" sz="1500" noProof="0" dirty="0" smtClean="0">
                          <a:effectLst/>
                        </a:rPr>
                        <a:t>Adres maatschappelijke zetel​</a:t>
                      </a:r>
                      <a:endParaRPr lang="nl-BE" noProof="0" dirty="0">
                        <a:solidFill>
                          <a:srgbClr val="373636"/>
                        </a:solidFill>
                        <a:effectLst/>
                        <a:latin typeface="FlandersArtSans-Regular"/>
                      </a:endParaRPr>
                    </a:p>
                  </a:txBody>
                  <a:tcPr/>
                </a:tc>
                <a:extLst>
                  <a:ext uri="{0D108BD9-81ED-4DB2-BD59-A6C34878D82A}">
                    <a16:rowId xmlns:a16="http://schemas.microsoft.com/office/drawing/2014/main" val="780378584"/>
                  </a:ext>
                </a:extLst>
              </a:tr>
              <a:tr h="428625">
                <a:tc>
                  <a:txBody>
                    <a:bodyPr/>
                    <a:lstStyle/>
                    <a:p>
                      <a:pPr fontAlgn="base"/>
                      <a:endParaRPr lang="en-US" sz="1500">
                        <a:effectLst/>
                      </a:endParaRPr>
                    </a:p>
                    <a:p>
                      <a:pPr lvl="0" fontAlgn="base">
                        <a:buNone/>
                      </a:pPr>
                      <a:r>
                        <a:rPr lang="en-US" sz="1500">
                          <a:effectLst/>
                        </a:rPr>
                        <a:t>001​</a:t>
                      </a:r>
                      <a:endParaRPr lang="en-US">
                        <a:solidFill>
                          <a:srgbClr val="373636"/>
                        </a:solidFill>
                        <a:effectLst/>
                        <a:latin typeface="FlandersArtSans-Regular"/>
                      </a:endParaRPr>
                    </a:p>
                  </a:txBody>
                  <a:tcPr/>
                </a:tc>
                <a:tc>
                  <a:txBody>
                    <a:bodyPr/>
                    <a:lstStyle/>
                    <a:p>
                      <a:pPr fontAlgn="base"/>
                      <a:endParaRPr lang="en-US" sz="1500">
                        <a:effectLst/>
                      </a:endParaRPr>
                    </a:p>
                    <a:p>
                      <a:pPr lvl="0" fontAlgn="base">
                        <a:buNone/>
                      </a:pPr>
                      <a:r>
                        <a:rPr lang="en-US" sz="1500" err="1">
                          <a:effectLst/>
                        </a:rPr>
                        <a:t>Belfius</a:t>
                      </a:r>
                      <a:r>
                        <a:rPr lang="en-US" sz="1500">
                          <a:effectLst/>
                        </a:rPr>
                        <a:t>​</a:t>
                      </a:r>
                      <a:endParaRPr lang="en-US">
                        <a:solidFill>
                          <a:srgbClr val="373636"/>
                        </a:solidFill>
                        <a:effectLst/>
                        <a:latin typeface="FlandersArtSans-Regular"/>
                      </a:endParaRPr>
                    </a:p>
                  </a:txBody>
                  <a:tcPr/>
                </a:tc>
                <a:tc>
                  <a:txBody>
                    <a:bodyPr/>
                    <a:lstStyle/>
                    <a:p>
                      <a:pPr fontAlgn="base"/>
                      <a:endParaRPr lang="en-US" sz="1500">
                        <a:effectLst/>
                      </a:endParaRPr>
                    </a:p>
                    <a:p>
                      <a:pPr lvl="0" fontAlgn="base">
                        <a:buNone/>
                      </a:pPr>
                      <a:r>
                        <a:rPr lang="en-US" sz="1500">
                          <a:effectLst/>
                        </a:rPr>
                        <a:t>500​</a:t>
                      </a:r>
                      <a:endParaRPr lang="en-US">
                        <a:solidFill>
                          <a:srgbClr val="373636"/>
                        </a:solidFill>
                        <a:effectLst/>
                        <a:latin typeface="FlandersArtSans-Regular"/>
                      </a:endParaRPr>
                    </a:p>
                  </a:txBody>
                  <a:tcPr/>
                </a:tc>
                <a:tc>
                  <a:txBody>
                    <a:bodyPr/>
                    <a:lstStyle/>
                    <a:p>
                      <a:pPr fontAlgn="t"/>
                      <a:endParaRPr lang="en-US" sz="1500" u="none" strike="noStrike" noProof="0">
                        <a:effectLst/>
                      </a:endParaRPr>
                    </a:p>
                    <a:p>
                      <a:pPr lvl="0" fontAlgn="t">
                        <a:buNone/>
                      </a:pPr>
                      <a:r>
                        <a:rPr lang="en-US" sz="1500" u="none" strike="noStrike" noProof="0">
                          <a:effectLst/>
                        </a:rPr>
                        <a:t>..</a:t>
                      </a:r>
                    </a:p>
                    <a:p>
                      <a:pPr lvl="0" fontAlgn="t">
                        <a:buNone/>
                      </a:pPr>
                      <a:endParaRPr lang="en-US" sz="1500" b="0" i="0" u="none" strike="noStrike" noProof="0">
                        <a:solidFill>
                          <a:srgbClr val="373636"/>
                        </a:solidFill>
                        <a:effectLst/>
                        <a:latin typeface="FlandersArtSans-Regular"/>
                      </a:endParaRPr>
                    </a:p>
                  </a:txBody>
                  <a:tcPr/>
                </a:tc>
                <a:extLst>
                  <a:ext uri="{0D108BD9-81ED-4DB2-BD59-A6C34878D82A}">
                    <a16:rowId xmlns:a16="http://schemas.microsoft.com/office/drawing/2014/main" val="237014461"/>
                  </a:ext>
                </a:extLst>
              </a:tr>
              <a:tr h="428625">
                <a:tc>
                  <a:txBody>
                    <a:bodyPr/>
                    <a:lstStyle/>
                    <a:p>
                      <a:pPr fontAlgn="t"/>
                      <a:endParaRPr lang="en-US">
                        <a:effectLst/>
                      </a:endParaRPr>
                    </a:p>
                    <a:p>
                      <a:pPr fontAlgn="base"/>
                      <a:r>
                        <a:rPr lang="en-US" sz="1500">
                          <a:effectLst/>
                        </a:rPr>
                        <a:t>002​</a:t>
                      </a:r>
                      <a:endParaRPr lang="en-US">
                        <a:solidFill>
                          <a:srgbClr val="373636"/>
                        </a:solidFill>
                        <a:effectLst/>
                        <a:latin typeface="FlandersArtSans-Regular"/>
                      </a:endParaRPr>
                    </a:p>
                  </a:txBody>
                  <a:tcPr/>
                </a:tc>
                <a:tc>
                  <a:txBody>
                    <a:bodyPr/>
                    <a:lstStyle/>
                    <a:p>
                      <a:pPr fontAlgn="t"/>
                      <a:endParaRPr lang="en-US">
                        <a:effectLst/>
                      </a:endParaRPr>
                    </a:p>
                    <a:p>
                      <a:pPr fontAlgn="base"/>
                      <a:r>
                        <a:rPr lang="en-US" sz="1500">
                          <a:effectLst/>
                        </a:rPr>
                        <a:t>KBC​</a:t>
                      </a:r>
                      <a:endParaRPr lang="en-US">
                        <a:solidFill>
                          <a:srgbClr val="373636"/>
                        </a:solidFill>
                        <a:effectLst/>
                        <a:latin typeface="FlandersArtSans-Regular"/>
                      </a:endParaRPr>
                    </a:p>
                  </a:txBody>
                  <a:tcPr/>
                </a:tc>
                <a:tc>
                  <a:txBody>
                    <a:bodyPr/>
                    <a:lstStyle/>
                    <a:p>
                      <a:pPr fontAlgn="t"/>
                      <a:endParaRPr lang="en-US">
                        <a:effectLst/>
                      </a:endParaRPr>
                    </a:p>
                    <a:p>
                      <a:pPr fontAlgn="base"/>
                      <a:r>
                        <a:rPr lang="en-US" sz="1500">
                          <a:effectLst/>
                        </a:rPr>
                        <a:t>1500</a:t>
                      </a:r>
                      <a:endParaRPr lang="en-US" sz="1500">
                        <a:effectLst/>
                        <a:latin typeface="FlandersArtSans-Regular"/>
                      </a:endParaRPr>
                    </a:p>
                  </a:txBody>
                  <a:tcPr/>
                </a:tc>
                <a:tc>
                  <a:txBody>
                    <a:bodyPr/>
                    <a:lstStyle/>
                    <a:p>
                      <a:pPr fontAlgn="base"/>
                      <a:endParaRPr lang="en-US" sz="1500" u="none" strike="noStrike" noProof="0">
                        <a:effectLst/>
                      </a:endParaRPr>
                    </a:p>
                    <a:p>
                      <a:pPr lvl="0" fontAlgn="base">
                        <a:buNone/>
                      </a:pPr>
                      <a:r>
                        <a:rPr lang="en-US" sz="1500">
                          <a:effectLst/>
                        </a:rPr>
                        <a:t>..</a:t>
                      </a:r>
                      <a:endParaRPr lang="en-US" sz="1500">
                        <a:effectLst/>
                        <a:latin typeface="FlandersArtSans-Regular"/>
                      </a:endParaRPr>
                    </a:p>
                  </a:txBody>
                  <a:tcPr/>
                </a:tc>
                <a:extLst>
                  <a:ext uri="{0D108BD9-81ED-4DB2-BD59-A6C34878D82A}">
                    <a16:rowId xmlns:a16="http://schemas.microsoft.com/office/drawing/2014/main" val="1782143537"/>
                  </a:ext>
                </a:extLst>
              </a:tr>
              <a:tr h="583856">
                <a:tc>
                  <a:txBody>
                    <a:bodyPr/>
                    <a:lstStyle/>
                    <a:p>
                      <a:pPr fontAlgn="t"/>
                      <a:endParaRPr lang="en-US">
                        <a:effectLst/>
                      </a:endParaRPr>
                    </a:p>
                    <a:p>
                      <a:pPr fontAlgn="base"/>
                      <a:r>
                        <a:rPr lang="en-US" sz="1500">
                          <a:effectLst/>
                        </a:rPr>
                        <a:t>...​</a:t>
                      </a:r>
                      <a:endParaRPr lang="en-US">
                        <a:solidFill>
                          <a:srgbClr val="373636"/>
                        </a:solidFill>
                        <a:effectLst/>
                        <a:latin typeface="FlandersArtSans-Regular"/>
                      </a:endParaRPr>
                    </a:p>
                  </a:txBody>
                  <a:tcPr/>
                </a:tc>
                <a:tc>
                  <a:txBody>
                    <a:bodyPr/>
                    <a:lstStyle/>
                    <a:p>
                      <a:pPr fontAlgn="t"/>
                      <a:endParaRPr lang="en-US">
                        <a:effectLst/>
                      </a:endParaRPr>
                    </a:p>
                    <a:p>
                      <a:pPr fontAlgn="base"/>
                      <a:r>
                        <a:rPr lang="en-US" sz="1500">
                          <a:effectLst/>
                        </a:rPr>
                        <a:t>...​</a:t>
                      </a:r>
                      <a:endParaRPr lang="en-US">
                        <a:solidFill>
                          <a:srgbClr val="373636"/>
                        </a:solidFill>
                        <a:effectLst/>
                        <a:latin typeface="FlandersArtSans-Regular"/>
                      </a:endParaRPr>
                    </a:p>
                  </a:txBody>
                  <a:tcPr/>
                </a:tc>
                <a:tc>
                  <a:txBody>
                    <a:bodyPr/>
                    <a:lstStyle/>
                    <a:p>
                      <a:pPr fontAlgn="t"/>
                      <a:endParaRPr lang="en-US">
                        <a:effectLst/>
                      </a:endParaRPr>
                    </a:p>
                    <a:p>
                      <a:pPr fontAlgn="base"/>
                      <a:r>
                        <a:rPr lang="en-US" sz="1500">
                          <a:effectLst/>
                        </a:rPr>
                        <a:t>...​</a:t>
                      </a:r>
                      <a:endParaRPr lang="en-US">
                        <a:solidFill>
                          <a:srgbClr val="373636"/>
                        </a:solidFill>
                        <a:effectLst/>
                        <a:latin typeface="FlandersArtSans-Regular"/>
                      </a:endParaRPr>
                    </a:p>
                  </a:txBody>
                  <a:tcPr/>
                </a:tc>
                <a:tc>
                  <a:txBody>
                    <a:bodyPr/>
                    <a:lstStyle/>
                    <a:p>
                      <a:pPr fontAlgn="t"/>
                      <a:endParaRPr lang="en-US" dirty="0">
                        <a:effectLst/>
                      </a:endParaRPr>
                    </a:p>
                    <a:p>
                      <a:pPr fontAlgn="base"/>
                      <a:r>
                        <a:rPr lang="en-US" sz="1500" dirty="0">
                          <a:effectLst/>
                        </a:rPr>
                        <a:t>...​</a:t>
                      </a:r>
                      <a:endParaRPr lang="en-US" dirty="0">
                        <a:solidFill>
                          <a:srgbClr val="373636"/>
                        </a:solidFill>
                        <a:effectLst/>
                        <a:latin typeface="FlandersArtSans-Regular"/>
                      </a:endParaRPr>
                    </a:p>
                  </a:txBody>
                  <a:tcPr/>
                </a:tc>
                <a:extLst>
                  <a:ext uri="{0D108BD9-81ED-4DB2-BD59-A6C34878D82A}">
                    <a16:rowId xmlns:a16="http://schemas.microsoft.com/office/drawing/2014/main" val="227345430"/>
                  </a:ext>
                </a:extLst>
              </a:tr>
            </a:tbl>
          </a:graphicData>
        </a:graphic>
      </p:graphicFrame>
      <p:graphicFrame>
        <p:nvGraphicFramePr>
          <p:cNvPr id="14" name="Google Shape;342;p48">
            <a:extLst>
              <a:ext uri="{FF2B5EF4-FFF2-40B4-BE49-F238E27FC236}">
                <a16:creationId xmlns:a16="http://schemas.microsoft.com/office/drawing/2014/main" id="{C6332285-B486-4F27-8A12-B9A2812787D2}"/>
              </a:ext>
            </a:extLst>
          </p:cNvPr>
          <p:cNvGraphicFramePr/>
          <p:nvPr>
            <p:extLst>
              <p:ext uri="{D42A27DB-BD31-4B8C-83A1-F6EECF244321}">
                <p14:modId xmlns:p14="http://schemas.microsoft.com/office/powerpoint/2010/main" val="3261228981"/>
              </p:ext>
            </p:extLst>
          </p:nvPr>
        </p:nvGraphicFramePr>
        <p:xfrm>
          <a:off x="2352394" y="4272438"/>
          <a:ext cx="2706627" cy="1915721"/>
        </p:xfrm>
        <a:graphic>
          <a:graphicData uri="http://schemas.openxmlformats.org/drawingml/2006/table">
            <a:tbl>
              <a:tblPr>
                <a:noFill/>
              </a:tblPr>
              <a:tblGrid>
                <a:gridCol w="2706627">
                  <a:extLst>
                    <a:ext uri="{9D8B030D-6E8A-4147-A177-3AD203B41FA5}">
                      <a16:colId xmlns:a16="http://schemas.microsoft.com/office/drawing/2014/main" val="20000"/>
                    </a:ext>
                  </a:extLst>
                </a:gridCol>
              </a:tblGrid>
              <a:tr h="396940">
                <a:tc>
                  <a:txBody>
                    <a:bodyPr/>
                    <a:lstStyle/>
                    <a:p>
                      <a:pPr marL="0" lvl="0" indent="0" algn="ctr" rtl="0">
                        <a:spcBef>
                          <a:spcPts val="0"/>
                        </a:spcBef>
                        <a:spcAft>
                          <a:spcPts val="0"/>
                        </a:spcAft>
                        <a:buNone/>
                      </a:pPr>
                      <a:r>
                        <a:rPr lang="en" sz="2000" b="1" dirty="0">
                          <a:solidFill>
                            <a:schemeClr val="tx2"/>
                          </a:solidFill>
                        </a:rPr>
                        <a:t>Bank</a:t>
                      </a:r>
                      <a:endParaRPr sz="2000" b="1" dirty="0">
                        <a:solidFill>
                          <a:schemeClr val="tx2"/>
                        </a:solidFill>
                      </a:endParaRPr>
                    </a:p>
                  </a:txBody>
                  <a:tcPr marL="99044" marR="99044" marT="99044" marB="99044">
                    <a:solidFill>
                      <a:schemeClr val="accent1"/>
                    </a:solidFill>
                  </a:tcPr>
                </a:tc>
                <a:extLst>
                  <a:ext uri="{0D108BD9-81ED-4DB2-BD59-A6C34878D82A}">
                    <a16:rowId xmlns:a16="http://schemas.microsoft.com/office/drawing/2014/main" val="10000"/>
                  </a:ext>
                </a:extLst>
              </a:tr>
              <a:tr h="1412833">
                <a:tc>
                  <a:txBody>
                    <a:bodyPr/>
                    <a:lstStyle/>
                    <a:p>
                      <a:pPr marL="0" lvl="0" indent="0" rtl="0">
                        <a:spcBef>
                          <a:spcPts val="0"/>
                        </a:spcBef>
                        <a:spcAft>
                          <a:spcPts val="0"/>
                        </a:spcAft>
                        <a:buNone/>
                      </a:pPr>
                      <a:r>
                        <a:rPr lang="en-US" sz="1500" smtClean="0"/>
                        <a:t>identificatie</a:t>
                      </a:r>
                      <a:r>
                        <a:rPr lang="en-US" sz="1500" dirty="0"/>
                        <a:t> </a:t>
                      </a:r>
                      <a:endParaRPr sz="1500" dirty="0"/>
                    </a:p>
                    <a:p>
                      <a:pPr marL="0" lvl="0" indent="0">
                        <a:spcBef>
                          <a:spcPts val="0"/>
                        </a:spcBef>
                        <a:spcAft>
                          <a:spcPts val="0"/>
                        </a:spcAft>
                        <a:buNone/>
                      </a:pPr>
                      <a:r>
                        <a:rPr lang="en-US" sz="1500" smtClean="0"/>
                        <a:t>naam</a:t>
                      </a:r>
                      <a:endParaRPr lang="en-US" sz="1500" dirty="0"/>
                    </a:p>
                    <a:p>
                      <a:pPr marL="0" lvl="0" indent="0">
                        <a:spcBef>
                          <a:spcPts val="0"/>
                        </a:spcBef>
                        <a:spcAft>
                          <a:spcPts val="0"/>
                        </a:spcAft>
                        <a:buNone/>
                      </a:pPr>
                      <a:r>
                        <a:rPr lang="en-US" sz="1500" dirty="0" err="1"/>
                        <a:t>a</a:t>
                      </a:r>
                      <a:r>
                        <a:rPr lang="en-US" sz="1500" smtClean="0"/>
                        <a:t>antal </a:t>
                      </a:r>
                      <a:r>
                        <a:rPr lang="en-US" sz="1500" dirty="0" err="1"/>
                        <a:t>vestigingen</a:t>
                      </a:r>
                      <a:endParaRPr lang="en-US" sz="1500" dirty="0"/>
                    </a:p>
                    <a:p>
                      <a:pPr marL="0" lvl="0" indent="0">
                        <a:spcBef>
                          <a:spcPts val="0"/>
                        </a:spcBef>
                        <a:spcAft>
                          <a:spcPts val="0"/>
                        </a:spcAft>
                        <a:buNone/>
                      </a:pPr>
                      <a:r>
                        <a:rPr lang="en-US" sz="1500" dirty="0" err="1"/>
                        <a:t>a</a:t>
                      </a:r>
                      <a:r>
                        <a:rPr lang="en-US" sz="1500" smtClean="0"/>
                        <a:t>dres </a:t>
                      </a:r>
                      <a:r>
                        <a:rPr lang="en-US" sz="1500" dirty="0" err="1"/>
                        <a:t>maatschappelijke</a:t>
                      </a:r>
                      <a:r>
                        <a:rPr lang="en-US" sz="1500" dirty="0"/>
                        <a:t> </a:t>
                      </a:r>
                      <a:r>
                        <a:rPr lang="en-US" sz="1500" dirty="0" err="1"/>
                        <a:t>zetel</a:t>
                      </a:r>
                      <a:endParaRPr lang="en-US" sz="1500" dirty="0"/>
                    </a:p>
                  </a:txBody>
                  <a:tcPr marL="99044" marR="99044" marT="99044" marB="99044"/>
                </a:tc>
                <a:extLst>
                  <a:ext uri="{0D108BD9-81ED-4DB2-BD59-A6C34878D82A}">
                    <a16:rowId xmlns:a16="http://schemas.microsoft.com/office/drawing/2014/main" val="10001"/>
                  </a:ext>
                </a:extLst>
              </a:tr>
            </a:tbl>
          </a:graphicData>
        </a:graphic>
      </p:graphicFrame>
      <p:sp>
        <p:nvSpPr>
          <p:cNvPr id="15" name="Rectangle 14">
            <a:extLst>
              <a:ext uri="{FF2B5EF4-FFF2-40B4-BE49-F238E27FC236}">
                <a16:creationId xmlns:a16="http://schemas.microsoft.com/office/drawing/2014/main" id="{44036846-E66F-470D-AADD-D169C21E4323}"/>
              </a:ext>
            </a:extLst>
          </p:cNvPr>
          <p:cNvSpPr/>
          <p:nvPr/>
        </p:nvSpPr>
        <p:spPr>
          <a:xfrm>
            <a:off x="2364140" y="1492628"/>
            <a:ext cx="1118647" cy="256626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61BDCA1-F79A-4EC4-96CB-1B7A195492B2}"/>
              </a:ext>
            </a:extLst>
          </p:cNvPr>
          <p:cNvSpPr txBox="1"/>
          <p:nvPr/>
        </p:nvSpPr>
        <p:spPr>
          <a:xfrm>
            <a:off x="1524727" y="2287057"/>
            <a:ext cx="654306" cy="36920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750"/>
              <a:t>Bank</a:t>
            </a:r>
            <a:endParaRPr lang="en-US"/>
          </a:p>
        </p:txBody>
      </p:sp>
      <p:sp>
        <p:nvSpPr>
          <p:cNvPr id="9" name="Rectangle 8">
            <a:extLst>
              <a:ext uri="{FF2B5EF4-FFF2-40B4-BE49-F238E27FC236}">
                <a16:creationId xmlns:a16="http://schemas.microsoft.com/office/drawing/2014/main" id="{92A70B8D-EE40-49ED-928D-5F90DCD88DF7}"/>
              </a:ext>
            </a:extLst>
          </p:cNvPr>
          <p:cNvSpPr/>
          <p:nvPr/>
        </p:nvSpPr>
        <p:spPr>
          <a:xfrm>
            <a:off x="3663387" y="1492685"/>
            <a:ext cx="2047044" cy="256626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1C74BA-C2A0-43C7-82EE-0758FB1ACDB4}"/>
              </a:ext>
            </a:extLst>
          </p:cNvPr>
          <p:cNvSpPr/>
          <p:nvPr/>
        </p:nvSpPr>
        <p:spPr>
          <a:xfrm>
            <a:off x="5909059" y="1492742"/>
            <a:ext cx="1638550" cy="256626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A3546BB-522C-48FA-B32E-AFEDAECC7C2B}"/>
              </a:ext>
            </a:extLst>
          </p:cNvPr>
          <p:cNvSpPr/>
          <p:nvPr/>
        </p:nvSpPr>
        <p:spPr>
          <a:xfrm>
            <a:off x="7903129" y="1492799"/>
            <a:ext cx="2956874" cy="256626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10306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5C3F3-0C93-4B56-AEB3-D3D7D6C5B5D1}"/>
              </a:ext>
            </a:extLst>
          </p:cNvPr>
          <p:cNvSpPr>
            <a:spLocks noGrp="1"/>
          </p:cNvSpPr>
          <p:nvPr>
            <p:ph type="title"/>
          </p:nvPr>
        </p:nvSpPr>
        <p:spPr/>
        <p:txBody>
          <a:bodyPr/>
          <a:lstStyle/>
          <a:p>
            <a:r>
              <a:rPr lang="nl-BE" dirty="0" smtClean="0"/>
              <a:t>Relaties</a:t>
            </a:r>
            <a:endParaRPr lang="nl-BE" dirty="0"/>
          </a:p>
        </p:txBody>
      </p:sp>
      <p:sp>
        <p:nvSpPr>
          <p:cNvPr id="5" name="Slide Number Placeholder 4">
            <a:extLst>
              <a:ext uri="{FF2B5EF4-FFF2-40B4-BE49-F238E27FC236}">
                <a16:creationId xmlns:a16="http://schemas.microsoft.com/office/drawing/2014/main" id="{92ABF019-D48F-4318-9596-408241BF4A77}"/>
              </a:ext>
            </a:extLst>
          </p:cNvPr>
          <p:cNvSpPr>
            <a:spLocks noGrp="1"/>
          </p:cNvSpPr>
          <p:nvPr>
            <p:ph type="sldNum" sz="quarter" idx="4"/>
          </p:nvPr>
        </p:nvSpPr>
        <p:spPr/>
        <p:txBody>
          <a:bodyPr/>
          <a:lstStyle/>
          <a:p>
            <a:fld id="{C9C406F6-A053-43CA-AEC8-FA3EEE83A3FB}" type="slidenum">
              <a:rPr lang="nl-BE" smtClean="0"/>
              <a:pPr/>
              <a:t>39</a:t>
            </a:fld>
            <a:endParaRPr lang="nl-BE"/>
          </a:p>
        </p:txBody>
      </p:sp>
      <p:graphicFrame>
        <p:nvGraphicFramePr>
          <p:cNvPr id="12" name="Table 11">
            <a:extLst>
              <a:ext uri="{FF2B5EF4-FFF2-40B4-BE49-F238E27FC236}">
                <a16:creationId xmlns:a16="http://schemas.microsoft.com/office/drawing/2014/main" id="{4A053E17-6C8E-4CB3-AE31-CB133E50D50D}"/>
              </a:ext>
            </a:extLst>
          </p:cNvPr>
          <p:cNvGraphicFramePr>
            <a:graphicFrameLocks noGrp="1"/>
          </p:cNvGraphicFramePr>
          <p:nvPr>
            <p:extLst/>
          </p:nvPr>
        </p:nvGraphicFramePr>
        <p:xfrm>
          <a:off x="2359201" y="980296"/>
          <a:ext cx="8522215" cy="1737360"/>
        </p:xfrm>
        <a:graphic>
          <a:graphicData uri="http://schemas.openxmlformats.org/drawingml/2006/table">
            <a:tbl>
              <a:tblPr firstRow="1" bandRow="1">
                <a:tableStyleId>{21E4AEA4-8DFA-4A89-87EB-49C32662AFE0}</a:tableStyleId>
              </a:tblPr>
              <a:tblGrid>
                <a:gridCol w="1252687">
                  <a:extLst>
                    <a:ext uri="{9D8B030D-6E8A-4147-A177-3AD203B41FA5}">
                      <a16:colId xmlns:a16="http://schemas.microsoft.com/office/drawing/2014/main" val="754051059"/>
                    </a:ext>
                  </a:extLst>
                </a:gridCol>
                <a:gridCol w="2278509">
                  <a:extLst>
                    <a:ext uri="{9D8B030D-6E8A-4147-A177-3AD203B41FA5}">
                      <a16:colId xmlns:a16="http://schemas.microsoft.com/office/drawing/2014/main" val="2101226772"/>
                    </a:ext>
                  </a:extLst>
                </a:gridCol>
                <a:gridCol w="1972734">
                  <a:extLst>
                    <a:ext uri="{9D8B030D-6E8A-4147-A177-3AD203B41FA5}">
                      <a16:colId xmlns:a16="http://schemas.microsoft.com/office/drawing/2014/main" val="2550773550"/>
                    </a:ext>
                  </a:extLst>
                </a:gridCol>
                <a:gridCol w="3018285">
                  <a:extLst>
                    <a:ext uri="{9D8B030D-6E8A-4147-A177-3AD203B41FA5}">
                      <a16:colId xmlns:a16="http://schemas.microsoft.com/office/drawing/2014/main" val="1506354981"/>
                    </a:ext>
                  </a:extLst>
                </a:gridCol>
              </a:tblGrid>
              <a:tr h="462321">
                <a:tc>
                  <a:txBody>
                    <a:bodyPr/>
                    <a:lstStyle/>
                    <a:p>
                      <a:pPr fontAlgn="t"/>
                      <a:endParaRPr lang="en-US" dirty="0">
                        <a:effectLst/>
                      </a:endParaRPr>
                    </a:p>
                    <a:p>
                      <a:pPr fontAlgn="base"/>
                      <a:r>
                        <a:rPr lang="en-US" sz="1500" dirty="0" err="1">
                          <a:effectLst/>
                        </a:rPr>
                        <a:t>identificatie</a:t>
                      </a:r>
                      <a:r>
                        <a:rPr lang="en-US" sz="1500" dirty="0">
                          <a:effectLst/>
                        </a:rPr>
                        <a:t>​</a:t>
                      </a:r>
                      <a:endParaRPr lang="en-US" dirty="0">
                        <a:solidFill>
                          <a:srgbClr val="373636"/>
                        </a:solidFill>
                        <a:effectLst/>
                        <a:latin typeface="FlandersArtSans-Regular"/>
                      </a:endParaRPr>
                    </a:p>
                  </a:txBody>
                  <a:tcPr/>
                </a:tc>
                <a:tc>
                  <a:txBody>
                    <a:bodyPr/>
                    <a:lstStyle/>
                    <a:p>
                      <a:pPr fontAlgn="t"/>
                      <a:endParaRPr lang="en-US">
                        <a:effectLst/>
                      </a:endParaRPr>
                    </a:p>
                    <a:p>
                      <a:pPr fontAlgn="base"/>
                      <a:r>
                        <a:rPr lang="en-US" sz="1500">
                          <a:effectLst/>
                        </a:rPr>
                        <a:t>naam​</a:t>
                      </a:r>
                      <a:endParaRPr lang="en-US">
                        <a:solidFill>
                          <a:srgbClr val="373636"/>
                        </a:solidFill>
                        <a:effectLst/>
                        <a:latin typeface="FlandersArtSans-Regular"/>
                      </a:endParaRPr>
                    </a:p>
                  </a:txBody>
                  <a:tcPr/>
                </a:tc>
                <a:tc>
                  <a:txBody>
                    <a:bodyPr/>
                    <a:lstStyle/>
                    <a:p>
                      <a:pPr fontAlgn="t"/>
                      <a:endParaRPr lang="en-US">
                        <a:effectLst/>
                      </a:endParaRPr>
                    </a:p>
                    <a:p>
                      <a:pPr fontAlgn="base"/>
                      <a:r>
                        <a:rPr lang="en-US" sz="1500" err="1">
                          <a:effectLst/>
                        </a:rPr>
                        <a:t>aantal</a:t>
                      </a:r>
                      <a:r>
                        <a:rPr lang="en-US" sz="1500">
                          <a:effectLst/>
                        </a:rPr>
                        <a:t> </a:t>
                      </a:r>
                      <a:r>
                        <a:rPr lang="en-US" sz="1500" err="1">
                          <a:effectLst/>
                        </a:rPr>
                        <a:t>vestigingen</a:t>
                      </a:r>
                      <a:r>
                        <a:rPr lang="en-US" sz="1500">
                          <a:effectLst/>
                        </a:rPr>
                        <a:t>​</a:t>
                      </a:r>
                      <a:endParaRPr lang="en-US">
                        <a:solidFill>
                          <a:srgbClr val="373636"/>
                        </a:solidFill>
                        <a:effectLst/>
                        <a:latin typeface="FlandersArtSans-Regular"/>
                      </a:endParaRPr>
                    </a:p>
                  </a:txBody>
                  <a:tcPr/>
                </a:tc>
                <a:tc>
                  <a:txBody>
                    <a:bodyPr/>
                    <a:lstStyle/>
                    <a:p>
                      <a:pPr fontAlgn="t"/>
                      <a:endParaRPr lang="en-US">
                        <a:effectLst/>
                      </a:endParaRPr>
                    </a:p>
                    <a:p>
                      <a:pPr fontAlgn="base"/>
                      <a:r>
                        <a:rPr lang="en-US" sz="1500" err="1">
                          <a:effectLst/>
                        </a:rPr>
                        <a:t>Adres</a:t>
                      </a:r>
                      <a:r>
                        <a:rPr lang="en-US" sz="1500">
                          <a:effectLst/>
                        </a:rPr>
                        <a:t> </a:t>
                      </a:r>
                      <a:r>
                        <a:rPr lang="en-US" sz="1500" err="1">
                          <a:effectLst/>
                        </a:rPr>
                        <a:t>maatschappelijke</a:t>
                      </a:r>
                      <a:r>
                        <a:rPr lang="en-US" sz="1500">
                          <a:effectLst/>
                        </a:rPr>
                        <a:t> </a:t>
                      </a:r>
                      <a:r>
                        <a:rPr lang="en-US" sz="1500" err="1">
                          <a:effectLst/>
                        </a:rPr>
                        <a:t>zetel</a:t>
                      </a:r>
                      <a:r>
                        <a:rPr lang="en-US" sz="1500">
                          <a:effectLst/>
                        </a:rPr>
                        <a:t>​</a:t>
                      </a:r>
                      <a:endParaRPr lang="en-US">
                        <a:solidFill>
                          <a:srgbClr val="373636"/>
                        </a:solidFill>
                        <a:effectLst/>
                        <a:latin typeface="FlandersArtSans-Regular"/>
                      </a:endParaRPr>
                    </a:p>
                  </a:txBody>
                  <a:tcPr/>
                </a:tc>
                <a:extLst>
                  <a:ext uri="{0D108BD9-81ED-4DB2-BD59-A6C34878D82A}">
                    <a16:rowId xmlns:a16="http://schemas.microsoft.com/office/drawing/2014/main" val="780378584"/>
                  </a:ext>
                </a:extLst>
              </a:tr>
              <a:tr h="598744">
                <a:tc>
                  <a:txBody>
                    <a:bodyPr/>
                    <a:lstStyle/>
                    <a:p>
                      <a:pPr fontAlgn="base"/>
                      <a:endParaRPr lang="en-US" sz="1500">
                        <a:effectLst/>
                      </a:endParaRPr>
                    </a:p>
                    <a:p>
                      <a:pPr lvl="0" fontAlgn="base">
                        <a:buNone/>
                      </a:pPr>
                      <a:r>
                        <a:rPr lang="en-US" sz="1500">
                          <a:effectLst/>
                        </a:rPr>
                        <a:t>001​</a:t>
                      </a:r>
                      <a:endParaRPr lang="en-US">
                        <a:solidFill>
                          <a:srgbClr val="373636"/>
                        </a:solidFill>
                        <a:effectLst/>
                        <a:latin typeface="FlandersArtSans-Regular"/>
                      </a:endParaRPr>
                    </a:p>
                  </a:txBody>
                  <a:tcPr/>
                </a:tc>
                <a:tc>
                  <a:txBody>
                    <a:bodyPr/>
                    <a:lstStyle/>
                    <a:p>
                      <a:pPr fontAlgn="base"/>
                      <a:endParaRPr lang="en-US" sz="1500">
                        <a:effectLst/>
                      </a:endParaRPr>
                    </a:p>
                    <a:p>
                      <a:pPr lvl="0" fontAlgn="base">
                        <a:buNone/>
                      </a:pPr>
                      <a:r>
                        <a:rPr lang="en-US" sz="1500" err="1">
                          <a:effectLst/>
                        </a:rPr>
                        <a:t>Belfius</a:t>
                      </a:r>
                      <a:r>
                        <a:rPr lang="en-US" sz="1500">
                          <a:effectLst/>
                        </a:rPr>
                        <a:t>​</a:t>
                      </a:r>
                      <a:endParaRPr lang="en-US">
                        <a:solidFill>
                          <a:srgbClr val="373636"/>
                        </a:solidFill>
                        <a:effectLst/>
                        <a:latin typeface="FlandersArtSans-Regular"/>
                      </a:endParaRPr>
                    </a:p>
                  </a:txBody>
                  <a:tcPr/>
                </a:tc>
                <a:tc>
                  <a:txBody>
                    <a:bodyPr/>
                    <a:lstStyle/>
                    <a:p>
                      <a:pPr fontAlgn="base"/>
                      <a:endParaRPr lang="en-US" sz="1500">
                        <a:effectLst/>
                      </a:endParaRPr>
                    </a:p>
                    <a:p>
                      <a:pPr lvl="0" fontAlgn="base">
                        <a:buNone/>
                      </a:pPr>
                      <a:r>
                        <a:rPr lang="en-US" sz="1500">
                          <a:effectLst/>
                        </a:rPr>
                        <a:t>500​</a:t>
                      </a:r>
                      <a:endParaRPr lang="en-US">
                        <a:solidFill>
                          <a:srgbClr val="373636"/>
                        </a:solidFill>
                        <a:effectLst/>
                        <a:latin typeface="FlandersArtSans-Regular"/>
                      </a:endParaRPr>
                    </a:p>
                  </a:txBody>
                  <a:tcPr/>
                </a:tc>
                <a:tc>
                  <a:txBody>
                    <a:bodyPr/>
                    <a:lstStyle/>
                    <a:p>
                      <a:pPr fontAlgn="t"/>
                      <a:endParaRPr lang="en-US" sz="1500" u="none" strike="noStrike" noProof="0" dirty="0">
                        <a:effectLst/>
                      </a:endParaRPr>
                    </a:p>
                    <a:p>
                      <a:pPr lvl="0" fontAlgn="t">
                        <a:buNone/>
                      </a:pPr>
                      <a:r>
                        <a:rPr lang="en-US" sz="1500" u="none" strike="noStrike" noProof="0" dirty="0">
                          <a:effectLst/>
                        </a:rPr>
                        <a:t>1234</a:t>
                      </a:r>
                    </a:p>
                    <a:p>
                      <a:pPr lvl="0" fontAlgn="t">
                        <a:buNone/>
                      </a:pPr>
                      <a:endParaRPr lang="en-US" sz="1500" b="0" i="0" u="none" strike="noStrike" noProof="0" dirty="0">
                        <a:solidFill>
                          <a:srgbClr val="373636"/>
                        </a:solidFill>
                        <a:effectLst/>
                        <a:latin typeface="FlandersArtSans-Regular"/>
                      </a:endParaRPr>
                    </a:p>
                  </a:txBody>
                  <a:tcPr/>
                </a:tc>
                <a:extLst>
                  <a:ext uri="{0D108BD9-81ED-4DB2-BD59-A6C34878D82A}">
                    <a16:rowId xmlns:a16="http://schemas.microsoft.com/office/drawing/2014/main" val="237014461"/>
                  </a:ext>
                </a:extLst>
              </a:tr>
              <a:tr h="341057">
                <a:tc>
                  <a:txBody>
                    <a:bodyPr/>
                    <a:lstStyle/>
                    <a:p>
                      <a:pPr fontAlgn="base"/>
                      <a:r>
                        <a:rPr lang="en-US">
                          <a:effectLst/>
                        </a:rPr>
                        <a:t>..</a:t>
                      </a:r>
                      <a:endParaRPr lang="en-US">
                        <a:solidFill>
                          <a:srgbClr val="373636"/>
                        </a:solidFill>
                        <a:effectLst/>
                        <a:latin typeface="FlandersArtSans-Regular"/>
                      </a:endParaRPr>
                    </a:p>
                  </a:txBody>
                  <a:tcPr/>
                </a:tc>
                <a:tc>
                  <a:txBody>
                    <a:bodyPr/>
                    <a:lstStyle/>
                    <a:p>
                      <a:pPr fontAlgn="base"/>
                      <a:r>
                        <a:rPr lang="en-US">
                          <a:effectLst/>
                        </a:rPr>
                        <a:t>..</a:t>
                      </a:r>
                      <a:endParaRPr lang="en-US">
                        <a:solidFill>
                          <a:srgbClr val="373636"/>
                        </a:solidFill>
                        <a:effectLst/>
                        <a:latin typeface="FlandersArtSans-Regular"/>
                      </a:endParaRPr>
                    </a:p>
                  </a:txBody>
                  <a:tcPr/>
                </a:tc>
                <a:tc>
                  <a:txBody>
                    <a:bodyPr/>
                    <a:lstStyle/>
                    <a:p>
                      <a:pPr fontAlgn="base"/>
                      <a:r>
                        <a:rPr lang="en-US" sz="1500">
                          <a:effectLst/>
                        </a:rPr>
                        <a:t>..</a:t>
                      </a:r>
                      <a:endParaRPr lang="en-US" sz="1500">
                        <a:effectLst/>
                        <a:latin typeface="FlandersArtSans-Regular"/>
                      </a:endParaRPr>
                    </a:p>
                  </a:txBody>
                  <a:tcPr/>
                </a:tc>
                <a:tc>
                  <a:txBody>
                    <a:bodyPr/>
                    <a:lstStyle/>
                    <a:p>
                      <a:pPr fontAlgn="base"/>
                      <a:r>
                        <a:rPr lang="en-US" sz="1500" u="none" strike="noStrike" noProof="0" dirty="0">
                          <a:effectLst/>
                        </a:rPr>
                        <a:t>..</a:t>
                      </a:r>
                      <a:endParaRPr lang="en-US" sz="1500" b="0" i="0" u="none" strike="noStrike" noProof="0" dirty="0">
                        <a:solidFill>
                          <a:srgbClr val="373636"/>
                        </a:solidFill>
                        <a:effectLst/>
                        <a:latin typeface="FlandersArtSans-Regular"/>
                      </a:endParaRPr>
                    </a:p>
                  </a:txBody>
                  <a:tcPr/>
                </a:tc>
                <a:extLst>
                  <a:ext uri="{0D108BD9-81ED-4DB2-BD59-A6C34878D82A}">
                    <a16:rowId xmlns:a16="http://schemas.microsoft.com/office/drawing/2014/main" val="1782143537"/>
                  </a:ext>
                </a:extLst>
              </a:tr>
            </a:tbl>
          </a:graphicData>
        </a:graphic>
      </p:graphicFrame>
      <p:graphicFrame>
        <p:nvGraphicFramePr>
          <p:cNvPr id="14" name="Google Shape;342;p48">
            <a:extLst>
              <a:ext uri="{FF2B5EF4-FFF2-40B4-BE49-F238E27FC236}">
                <a16:creationId xmlns:a16="http://schemas.microsoft.com/office/drawing/2014/main" id="{C6332285-B486-4F27-8A12-B9A2812787D2}"/>
              </a:ext>
            </a:extLst>
          </p:cNvPr>
          <p:cNvGraphicFramePr/>
          <p:nvPr>
            <p:extLst>
              <p:ext uri="{D42A27DB-BD31-4B8C-83A1-F6EECF244321}">
                <p14:modId xmlns:p14="http://schemas.microsoft.com/office/powerpoint/2010/main" val="2233797007"/>
              </p:ext>
            </p:extLst>
          </p:nvPr>
        </p:nvGraphicFramePr>
        <p:xfrm>
          <a:off x="2342851" y="4854271"/>
          <a:ext cx="2706627" cy="1702799"/>
        </p:xfrm>
        <a:graphic>
          <a:graphicData uri="http://schemas.openxmlformats.org/drawingml/2006/table">
            <a:tbl>
              <a:tblPr>
                <a:noFill/>
              </a:tblPr>
              <a:tblGrid>
                <a:gridCol w="2706627">
                  <a:extLst>
                    <a:ext uri="{9D8B030D-6E8A-4147-A177-3AD203B41FA5}">
                      <a16:colId xmlns:a16="http://schemas.microsoft.com/office/drawing/2014/main" val="20000"/>
                    </a:ext>
                  </a:extLst>
                </a:gridCol>
              </a:tblGrid>
              <a:tr h="421590">
                <a:tc>
                  <a:txBody>
                    <a:bodyPr/>
                    <a:lstStyle/>
                    <a:p>
                      <a:pPr marL="0" lvl="0" indent="0" algn="ctr" rtl="0">
                        <a:spcBef>
                          <a:spcPts val="0"/>
                        </a:spcBef>
                        <a:spcAft>
                          <a:spcPts val="0"/>
                        </a:spcAft>
                        <a:buNone/>
                      </a:pPr>
                      <a:r>
                        <a:rPr lang="en" sz="2000" b="1" dirty="0">
                          <a:solidFill>
                            <a:schemeClr val="tx2"/>
                          </a:solidFill>
                        </a:rPr>
                        <a:t>Bank</a:t>
                      </a:r>
                      <a:endParaRPr sz="2000" b="1" dirty="0">
                        <a:solidFill>
                          <a:schemeClr val="tx2"/>
                        </a:solidFill>
                      </a:endParaRPr>
                    </a:p>
                  </a:txBody>
                  <a:tcPr marL="99044" marR="99044" marT="99044" marB="99044">
                    <a:solidFill>
                      <a:schemeClr val="accent1"/>
                    </a:solidFill>
                  </a:tcPr>
                </a:tc>
                <a:extLst>
                  <a:ext uri="{0D108BD9-81ED-4DB2-BD59-A6C34878D82A}">
                    <a16:rowId xmlns:a16="http://schemas.microsoft.com/office/drawing/2014/main" val="10000"/>
                  </a:ext>
                </a:extLst>
              </a:tr>
              <a:tr h="1199911">
                <a:tc>
                  <a:txBody>
                    <a:bodyPr/>
                    <a:lstStyle/>
                    <a:p>
                      <a:pPr marL="0" lvl="0" indent="0" rtl="0">
                        <a:spcBef>
                          <a:spcPts val="0"/>
                        </a:spcBef>
                        <a:spcAft>
                          <a:spcPts val="0"/>
                        </a:spcAft>
                        <a:buNone/>
                      </a:pPr>
                      <a:r>
                        <a:rPr lang="en-US" sz="1500" dirty="0" err="1"/>
                        <a:t>i</a:t>
                      </a:r>
                      <a:r>
                        <a:rPr lang="en-US" sz="1500" smtClean="0"/>
                        <a:t>dentificatie</a:t>
                      </a:r>
                      <a:r>
                        <a:rPr lang="en-US" sz="1500" dirty="0"/>
                        <a:t> </a:t>
                      </a:r>
                      <a:endParaRPr sz="1500" dirty="0"/>
                    </a:p>
                    <a:p>
                      <a:pPr marL="0" lvl="0" indent="0">
                        <a:spcBef>
                          <a:spcPts val="0"/>
                        </a:spcBef>
                        <a:spcAft>
                          <a:spcPts val="0"/>
                        </a:spcAft>
                        <a:buNone/>
                      </a:pPr>
                      <a:r>
                        <a:rPr lang="en-US" sz="1500" dirty="0" err="1"/>
                        <a:t>n</a:t>
                      </a:r>
                      <a:r>
                        <a:rPr lang="en-US" sz="1500" smtClean="0"/>
                        <a:t>aam</a:t>
                      </a:r>
                      <a:endParaRPr lang="en-US" sz="1500" dirty="0"/>
                    </a:p>
                    <a:p>
                      <a:pPr marL="0" lvl="0" indent="0">
                        <a:spcBef>
                          <a:spcPts val="0"/>
                        </a:spcBef>
                        <a:spcAft>
                          <a:spcPts val="0"/>
                        </a:spcAft>
                        <a:buNone/>
                      </a:pPr>
                      <a:r>
                        <a:rPr lang="en-US" sz="1500" dirty="0" err="1"/>
                        <a:t>a</a:t>
                      </a:r>
                      <a:r>
                        <a:rPr lang="en-US" sz="1500" smtClean="0"/>
                        <a:t>antal </a:t>
                      </a:r>
                      <a:r>
                        <a:rPr lang="en-US" sz="1500" dirty="0" err="1"/>
                        <a:t>vestigingen</a:t>
                      </a:r>
                      <a:endParaRPr lang="en-US" sz="1500" dirty="0"/>
                    </a:p>
                    <a:p>
                      <a:pPr marL="0" lvl="0" indent="0">
                        <a:spcBef>
                          <a:spcPts val="0"/>
                        </a:spcBef>
                        <a:spcAft>
                          <a:spcPts val="0"/>
                        </a:spcAft>
                        <a:buNone/>
                      </a:pPr>
                      <a:r>
                        <a:rPr lang="en-US" sz="1500" dirty="0" err="1"/>
                        <a:t>a</a:t>
                      </a:r>
                      <a:r>
                        <a:rPr lang="en-US" sz="1500" smtClean="0"/>
                        <a:t>dres </a:t>
                      </a:r>
                      <a:r>
                        <a:rPr lang="en-US" sz="1500" dirty="0" err="1"/>
                        <a:t>maatschappelijke</a:t>
                      </a:r>
                      <a:r>
                        <a:rPr lang="en-US" sz="1500" dirty="0"/>
                        <a:t> </a:t>
                      </a:r>
                      <a:r>
                        <a:rPr lang="en-US" sz="1500" dirty="0" err="1"/>
                        <a:t>zetel</a:t>
                      </a:r>
                      <a:endParaRPr lang="en-US" sz="1500" dirty="0"/>
                    </a:p>
                  </a:txBody>
                  <a:tcPr marL="99044" marR="99044" marT="99044" marB="99044"/>
                </a:tc>
                <a:extLst>
                  <a:ext uri="{0D108BD9-81ED-4DB2-BD59-A6C34878D82A}">
                    <a16:rowId xmlns:a16="http://schemas.microsoft.com/office/drawing/2014/main" val="10001"/>
                  </a:ext>
                </a:extLst>
              </a:tr>
            </a:tbl>
          </a:graphicData>
        </a:graphic>
      </p:graphicFrame>
      <p:sp>
        <p:nvSpPr>
          <p:cNvPr id="17" name="TextBox 16">
            <a:extLst>
              <a:ext uri="{FF2B5EF4-FFF2-40B4-BE49-F238E27FC236}">
                <a16:creationId xmlns:a16="http://schemas.microsoft.com/office/drawing/2014/main" id="{E61BDCA1-F79A-4EC4-96CB-1B7A195492B2}"/>
              </a:ext>
            </a:extLst>
          </p:cNvPr>
          <p:cNvSpPr txBox="1"/>
          <p:nvPr/>
        </p:nvSpPr>
        <p:spPr>
          <a:xfrm>
            <a:off x="1534270" y="1752915"/>
            <a:ext cx="654306" cy="36920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750"/>
              <a:t>Bank</a:t>
            </a:r>
            <a:endParaRPr lang="en-US"/>
          </a:p>
        </p:txBody>
      </p:sp>
      <p:graphicFrame>
        <p:nvGraphicFramePr>
          <p:cNvPr id="16" name="Table 15">
            <a:extLst>
              <a:ext uri="{FF2B5EF4-FFF2-40B4-BE49-F238E27FC236}">
                <a16:creationId xmlns:a16="http://schemas.microsoft.com/office/drawing/2014/main" id="{8063C1F3-5A3B-4FC3-B956-F9D1E40C63FB}"/>
              </a:ext>
            </a:extLst>
          </p:cNvPr>
          <p:cNvGraphicFramePr>
            <a:graphicFrameLocks noGrp="1"/>
          </p:cNvGraphicFramePr>
          <p:nvPr>
            <p:extLst/>
          </p:nvPr>
        </p:nvGraphicFramePr>
        <p:xfrm>
          <a:off x="2339463" y="2983404"/>
          <a:ext cx="8522203" cy="1737360"/>
        </p:xfrm>
        <a:graphic>
          <a:graphicData uri="http://schemas.openxmlformats.org/drawingml/2006/table">
            <a:tbl>
              <a:tblPr firstRow="1" bandRow="1">
                <a:tableStyleId>{21E4AEA4-8DFA-4A89-87EB-49C32662AFE0}</a:tableStyleId>
              </a:tblPr>
              <a:tblGrid>
                <a:gridCol w="1306738">
                  <a:extLst>
                    <a:ext uri="{9D8B030D-6E8A-4147-A177-3AD203B41FA5}">
                      <a16:colId xmlns:a16="http://schemas.microsoft.com/office/drawing/2014/main" val="754051059"/>
                    </a:ext>
                  </a:extLst>
                </a:gridCol>
                <a:gridCol w="2241488">
                  <a:extLst>
                    <a:ext uri="{9D8B030D-6E8A-4147-A177-3AD203B41FA5}">
                      <a16:colId xmlns:a16="http://schemas.microsoft.com/office/drawing/2014/main" val="2101226772"/>
                    </a:ext>
                  </a:extLst>
                </a:gridCol>
                <a:gridCol w="2041185">
                  <a:extLst>
                    <a:ext uri="{9D8B030D-6E8A-4147-A177-3AD203B41FA5}">
                      <a16:colId xmlns:a16="http://schemas.microsoft.com/office/drawing/2014/main" val="2550773550"/>
                    </a:ext>
                  </a:extLst>
                </a:gridCol>
                <a:gridCol w="1241111">
                  <a:extLst>
                    <a:ext uri="{9D8B030D-6E8A-4147-A177-3AD203B41FA5}">
                      <a16:colId xmlns:a16="http://schemas.microsoft.com/office/drawing/2014/main" val="1506354981"/>
                    </a:ext>
                  </a:extLst>
                </a:gridCol>
                <a:gridCol w="1691681">
                  <a:extLst>
                    <a:ext uri="{9D8B030D-6E8A-4147-A177-3AD203B41FA5}">
                      <a16:colId xmlns:a16="http://schemas.microsoft.com/office/drawing/2014/main" val="2010506933"/>
                    </a:ext>
                  </a:extLst>
                </a:gridCol>
              </a:tblGrid>
              <a:tr h="462321">
                <a:tc>
                  <a:txBody>
                    <a:bodyPr/>
                    <a:lstStyle/>
                    <a:p>
                      <a:pPr fontAlgn="t"/>
                      <a:endParaRPr lang="en-US" dirty="0">
                        <a:effectLst/>
                      </a:endParaRPr>
                    </a:p>
                    <a:p>
                      <a:pPr fontAlgn="base"/>
                      <a:r>
                        <a:rPr lang="en-US" sz="1500" dirty="0" err="1">
                          <a:effectLst/>
                        </a:rPr>
                        <a:t>identificatie</a:t>
                      </a:r>
                      <a:r>
                        <a:rPr lang="en-US" sz="1500" dirty="0">
                          <a:effectLst/>
                        </a:rPr>
                        <a:t>​</a:t>
                      </a:r>
                      <a:endParaRPr lang="en-US" dirty="0">
                        <a:solidFill>
                          <a:srgbClr val="373636"/>
                        </a:solidFill>
                        <a:effectLst/>
                        <a:latin typeface="FlandersArtSans-Regular"/>
                      </a:endParaRPr>
                    </a:p>
                  </a:txBody>
                  <a:tcPr/>
                </a:tc>
                <a:tc>
                  <a:txBody>
                    <a:bodyPr/>
                    <a:lstStyle/>
                    <a:p>
                      <a:pPr fontAlgn="t"/>
                      <a:endParaRPr lang="en-US">
                        <a:effectLst/>
                      </a:endParaRPr>
                    </a:p>
                    <a:p>
                      <a:pPr fontAlgn="base"/>
                      <a:r>
                        <a:rPr lang="en-US" sz="1500" err="1">
                          <a:effectLst/>
                        </a:rPr>
                        <a:t>straatnaam</a:t>
                      </a:r>
                      <a:r>
                        <a:rPr lang="en-US" sz="1500">
                          <a:effectLst/>
                        </a:rPr>
                        <a:t>​</a:t>
                      </a:r>
                      <a:endParaRPr lang="en-US">
                        <a:solidFill>
                          <a:srgbClr val="373636"/>
                        </a:solidFill>
                        <a:effectLst/>
                        <a:latin typeface="FlandersArtSans-Regular"/>
                      </a:endParaRPr>
                    </a:p>
                  </a:txBody>
                  <a:tcPr/>
                </a:tc>
                <a:tc>
                  <a:txBody>
                    <a:bodyPr/>
                    <a:lstStyle/>
                    <a:p>
                      <a:pPr fontAlgn="t"/>
                      <a:endParaRPr lang="en-US">
                        <a:effectLst/>
                      </a:endParaRPr>
                    </a:p>
                    <a:p>
                      <a:pPr fontAlgn="base"/>
                      <a:r>
                        <a:rPr lang="en-US" sz="1500" err="1">
                          <a:effectLst/>
                        </a:rPr>
                        <a:t>huisnummer</a:t>
                      </a:r>
                      <a:endParaRPr lang="en-US" sz="1500" err="1">
                        <a:effectLst/>
                        <a:latin typeface="FlandersArtSans-Regular"/>
                      </a:endParaRPr>
                    </a:p>
                  </a:txBody>
                  <a:tcPr/>
                </a:tc>
                <a:tc>
                  <a:txBody>
                    <a:bodyPr/>
                    <a:lstStyle/>
                    <a:p>
                      <a:pPr lvl="0" algn="l" fontAlgn="base">
                        <a:buNone/>
                      </a:pPr>
                      <a:endParaRPr lang="en-US" sz="1500">
                        <a:effectLst/>
                      </a:endParaRPr>
                    </a:p>
                    <a:p>
                      <a:pPr lvl="0" algn="l" fontAlgn="base">
                        <a:buNone/>
                      </a:pPr>
                      <a:r>
                        <a:rPr lang="en-US" sz="1500">
                          <a:effectLst/>
                        </a:rPr>
                        <a:t>postcode</a:t>
                      </a:r>
                      <a:endParaRPr lang="en-US" sz="1500">
                        <a:effectLst/>
                        <a:latin typeface="FlandersArtSans-Regular"/>
                      </a:endParaRPr>
                    </a:p>
                  </a:txBody>
                  <a:tcPr/>
                </a:tc>
                <a:tc>
                  <a:txBody>
                    <a:bodyPr/>
                    <a:lstStyle/>
                    <a:p>
                      <a:pPr lvl="0" algn="l" fontAlgn="base">
                        <a:buNone/>
                      </a:pPr>
                      <a:endParaRPr lang="en-US" sz="1500">
                        <a:effectLst/>
                      </a:endParaRPr>
                    </a:p>
                    <a:p>
                      <a:pPr lvl="0" algn="l" fontAlgn="base">
                        <a:buNone/>
                      </a:pPr>
                      <a:r>
                        <a:rPr lang="en-US" sz="1500" err="1">
                          <a:effectLst/>
                        </a:rPr>
                        <a:t>gemeente</a:t>
                      </a:r>
                      <a:endParaRPr lang="en-US" sz="1500" err="1">
                        <a:effectLst/>
                        <a:latin typeface="FlandersArtSans-Regular"/>
                      </a:endParaRPr>
                    </a:p>
                  </a:txBody>
                  <a:tcPr/>
                </a:tc>
                <a:extLst>
                  <a:ext uri="{0D108BD9-81ED-4DB2-BD59-A6C34878D82A}">
                    <a16:rowId xmlns:a16="http://schemas.microsoft.com/office/drawing/2014/main" val="780378584"/>
                  </a:ext>
                </a:extLst>
              </a:tr>
              <a:tr h="598744">
                <a:tc>
                  <a:txBody>
                    <a:bodyPr/>
                    <a:lstStyle/>
                    <a:p>
                      <a:pPr fontAlgn="base"/>
                      <a:endParaRPr lang="en-US" sz="1500">
                        <a:effectLst/>
                      </a:endParaRPr>
                    </a:p>
                    <a:p>
                      <a:pPr lvl="0" fontAlgn="base">
                        <a:buNone/>
                      </a:pPr>
                      <a:r>
                        <a:rPr lang="en-US" sz="1500">
                          <a:effectLst/>
                        </a:rPr>
                        <a:t>1234</a:t>
                      </a:r>
                      <a:endParaRPr lang="en-US" sz="1500">
                        <a:effectLst/>
                        <a:latin typeface="FlandersArtSans-Regular"/>
                      </a:endParaRPr>
                    </a:p>
                  </a:txBody>
                  <a:tcPr/>
                </a:tc>
                <a:tc>
                  <a:txBody>
                    <a:bodyPr/>
                    <a:lstStyle/>
                    <a:p>
                      <a:pPr fontAlgn="base"/>
                      <a:endParaRPr lang="en-US" sz="1500">
                        <a:effectLst/>
                      </a:endParaRPr>
                    </a:p>
                    <a:p>
                      <a:pPr lvl="0" algn="l" fontAlgn="base">
                        <a:buNone/>
                      </a:pPr>
                      <a:r>
                        <a:rPr lang="en-US" sz="1500" u="none" strike="noStrike" noProof="0" err="1">
                          <a:effectLst/>
                        </a:rPr>
                        <a:t>Pachecolaan</a:t>
                      </a:r>
                      <a:endParaRPr lang="en-US" err="1">
                        <a:effectLst/>
                      </a:endParaRPr>
                    </a:p>
                  </a:txBody>
                  <a:tcPr/>
                </a:tc>
                <a:tc>
                  <a:txBody>
                    <a:bodyPr/>
                    <a:lstStyle/>
                    <a:p>
                      <a:pPr fontAlgn="base"/>
                      <a:endParaRPr lang="en-US" sz="1500">
                        <a:effectLst/>
                      </a:endParaRPr>
                    </a:p>
                    <a:p>
                      <a:pPr lvl="0" fontAlgn="base">
                        <a:buNone/>
                      </a:pPr>
                      <a:r>
                        <a:rPr lang="en-US" sz="1500">
                          <a:effectLst/>
                        </a:rPr>
                        <a:t>44</a:t>
                      </a:r>
                      <a:endParaRPr lang="en-US">
                        <a:solidFill>
                          <a:srgbClr val="373636"/>
                        </a:solidFill>
                        <a:effectLst/>
                        <a:latin typeface="FlandersArtSans-Regular"/>
                      </a:endParaRPr>
                    </a:p>
                  </a:txBody>
                  <a:tcPr/>
                </a:tc>
                <a:tc>
                  <a:txBody>
                    <a:bodyPr/>
                    <a:lstStyle/>
                    <a:p>
                      <a:pPr fontAlgn="t"/>
                      <a:endParaRPr lang="en-US" sz="1500" u="none" strike="noStrike" noProof="0">
                        <a:effectLst/>
                      </a:endParaRPr>
                    </a:p>
                    <a:p>
                      <a:pPr lvl="0" fontAlgn="t">
                        <a:buNone/>
                      </a:pPr>
                      <a:r>
                        <a:rPr lang="en-US" sz="1500" u="none" strike="noStrike" noProof="0">
                          <a:effectLst/>
                        </a:rPr>
                        <a:t>1000 </a:t>
                      </a:r>
                    </a:p>
                    <a:p>
                      <a:pPr lvl="0" fontAlgn="t">
                        <a:buNone/>
                      </a:pPr>
                      <a:endParaRPr lang="en-US" sz="1500" b="0" i="0" u="none" strike="noStrike" noProof="0">
                        <a:solidFill>
                          <a:srgbClr val="373636"/>
                        </a:solidFill>
                        <a:effectLst/>
                        <a:latin typeface="FlandersArtSans-Regular"/>
                      </a:endParaRPr>
                    </a:p>
                  </a:txBody>
                  <a:tcPr/>
                </a:tc>
                <a:tc>
                  <a:txBody>
                    <a:bodyPr/>
                    <a:lstStyle/>
                    <a:p>
                      <a:pPr lvl="0" fontAlgn="t">
                        <a:buNone/>
                      </a:pPr>
                      <a:endParaRPr lang="en-US" sz="1500" u="none" strike="noStrike" noProof="0">
                        <a:effectLst/>
                      </a:endParaRPr>
                    </a:p>
                    <a:p>
                      <a:pPr lvl="0" fontAlgn="t">
                        <a:buNone/>
                      </a:pPr>
                      <a:r>
                        <a:rPr lang="en-US" sz="1500" u="none" strike="noStrike" noProof="0">
                          <a:effectLst/>
                        </a:rPr>
                        <a:t>Brussel</a:t>
                      </a:r>
                      <a:endParaRPr lang="en-US" sz="1500" b="0" i="0" u="none" strike="noStrike" noProof="0">
                        <a:solidFill>
                          <a:srgbClr val="373636"/>
                        </a:solidFill>
                        <a:effectLst/>
                        <a:latin typeface="FlandersArtSans-Regular"/>
                      </a:endParaRPr>
                    </a:p>
                  </a:txBody>
                  <a:tcPr/>
                </a:tc>
                <a:extLst>
                  <a:ext uri="{0D108BD9-81ED-4DB2-BD59-A6C34878D82A}">
                    <a16:rowId xmlns:a16="http://schemas.microsoft.com/office/drawing/2014/main" val="237014461"/>
                  </a:ext>
                </a:extLst>
              </a:tr>
              <a:tr h="341057">
                <a:tc>
                  <a:txBody>
                    <a:bodyPr/>
                    <a:lstStyle/>
                    <a:p>
                      <a:pPr fontAlgn="base"/>
                      <a:r>
                        <a:rPr lang="en-US">
                          <a:effectLst/>
                        </a:rPr>
                        <a:t>..</a:t>
                      </a:r>
                      <a:endParaRPr lang="en-US">
                        <a:solidFill>
                          <a:srgbClr val="373636"/>
                        </a:solidFill>
                        <a:effectLst/>
                        <a:latin typeface="FlandersArtSans-Regular"/>
                      </a:endParaRPr>
                    </a:p>
                  </a:txBody>
                  <a:tcPr/>
                </a:tc>
                <a:tc>
                  <a:txBody>
                    <a:bodyPr/>
                    <a:lstStyle/>
                    <a:p>
                      <a:pPr fontAlgn="base"/>
                      <a:r>
                        <a:rPr lang="en-US">
                          <a:effectLst/>
                        </a:rPr>
                        <a:t>..</a:t>
                      </a:r>
                      <a:endParaRPr lang="en-US">
                        <a:solidFill>
                          <a:srgbClr val="373636"/>
                        </a:solidFill>
                        <a:effectLst/>
                        <a:latin typeface="FlandersArtSans-Regular"/>
                      </a:endParaRPr>
                    </a:p>
                  </a:txBody>
                  <a:tcPr/>
                </a:tc>
                <a:tc>
                  <a:txBody>
                    <a:bodyPr/>
                    <a:lstStyle/>
                    <a:p>
                      <a:pPr fontAlgn="base"/>
                      <a:r>
                        <a:rPr lang="en-US" sz="1500">
                          <a:effectLst/>
                        </a:rPr>
                        <a:t>..</a:t>
                      </a:r>
                      <a:endParaRPr lang="en-US" sz="1500">
                        <a:effectLst/>
                        <a:latin typeface="FlandersArtSans-Regular"/>
                      </a:endParaRPr>
                    </a:p>
                  </a:txBody>
                  <a:tcPr/>
                </a:tc>
                <a:tc>
                  <a:txBody>
                    <a:bodyPr/>
                    <a:lstStyle/>
                    <a:p>
                      <a:pPr fontAlgn="base"/>
                      <a:r>
                        <a:rPr lang="en-US" sz="1500" u="none" strike="noStrike" noProof="0">
                          <a:effectLst/>
                        </a:rPr>
                        <a:t>..</a:t>
                      </a:r>
                      <a:endParaRPr lang="en-US" sz="1500" b="0" i="0" u="none" strike="noStrike" noProof="0">
                        <a:solidFill>
                          <a:srgbClr val="373636"/>
                        </a:solidFill>
                        <a:effectLst/>
                        <a:latin typeface="FlandersArtSans-Regular"/>
                      </a:endParaRPr>
                    </a:p>
                  </a:txBody>
                  <a:tcPr/>
                </a:tc>
                <a:tc>
                  <a:txBody>
                    <a:bodyPr/>
                    <a:lstStyle/>
                    <a:p>
                      <a:pPr lvl="0" fontAlgn="base">
                        <a:buNone/>
                      </a:pPr>
                      <a:endParaRPr lang="en-US" sz="1500" b="0" i="0" u="none" strike="noStrike" noProof="0" dirty="0">
                        <a:solidFill>
                          <a:srgbClr val="373636"/>
                        </a:solidFill>
                        <a:effectLst/>
                        <a:latin typeface="FlandersArtSans-Regular"/>
                      </a:endParaRPr>
                    </a:p>
                  </a:txBody>
                  <a:tcPr/>
                </a:tc>
                <a:extLst>
                  <a:ext uri="{0D108BD9-81ED-4DB2-BD59-A6C34878D82A}">
                    <a16:rowId xmlns:a16="http://schemas.microsoft.com/office/drawing/2014/main" val="1782143537"/>
                  </a:ext>
                </a:extLst>
              </a:tr>
            </a:tbl>
          </a:graphicData>
        </a:graphic>
      </p:graphicFrame>
      <p:graphicFrame>
        <p:nvGraphicFramePr>
          <p:cNvPr id="18" name="Google Shape;342;p48">
            <a:extLst>
              <a:ext uri="{FF2B5EF4-FFF2-40B4-BE49-F238E27FC236}">
                <a16:creationId xmlns:a16="http://schemas.microsoft.com/office/drawing/2014/main" id="{ECF77134-A84C-42BF-9BE1-F6290A4E013F}"/>
              </a:ext>
            </a:extLst>
          </p:cNvPr>
          <p:cNvGraphicFramePr/>
          <p:nvPr>
            <p:extLst>
              <p:ext uri="{D42A27DB-BD31-4B8C-83A1-F6EECF244321}">
                <p14:modId xmlns:p14="http://schemas.microsoft.com/office/powerpoint/2010/main" val="3527291554"/>
              </p:ext>
            </p:extLst>
          </p:nvPr>
        </p:nvGraphicFramePr>
        <p:xfrm>
          <a:off x="7629222" y="4787578"/>
          <a:ext cx="2706627" cy="1877835"/>
        </p:xfrm>
        <a:graphic>
          <a:graphicData uri="http://schemas.openxmlformats.org/drawingml/2006/table">
            <a:tbl>
              <a:tblPr>
                <a:noFill/>
              </a:tblPr>
              <a:tblGrid>
                <a:gridCol w="2706627">
                  <a:extLst>
                    <a:ext uri="{9D8B030D-6E8A-4147-A177-3AD203B41FA5}">
                      <a16:colId xmlns:a16="http://schemas.microsoft.com/office/drawing/2014/main" val="20000"/>
                    </a:ext>
                  </a:extLst>
                </a:gridCol>
              </a:tblGrid>
              <a:tr h="495988">
                <a:tc>
                  <a:txBody>
                    <a:bodyPr/>
                    <a:lstStyle/>
                    <a:p>
                      <a:pPr marL="0" lvl="0" indent="0" algn="ctr" rtl="0">
                        <a:spcBef>
                          <a:spcPts val="0"/>
                        </a:spcBef>
                        <a:spcAft>
                          <a:spcPts val="0"/>
                        </a:spcAft>
                        <a:buNone/>
                      </a:pPr>
                      <a:r>
                        <a:rPr lang="en" sz="2000" b="1" dirty="0">
                          <a:solidFill>
                            <a:schemeClr val="tx2"/>
                          </a:solidFill>
                        </a:rPr>
                        <a:t>Adres</a:t>
                      </a:r>
                      <a:endParaRPr sz="2000" b="1" dirty="0">
                        <a:solidFill>
                          <a:schemeClr val="tx2"/>
                        </a:solidFill>
                      </a:endParaRPr>
                    </a:p>
                  </a:txBody>
                  <a:tcPr marL="99044" marR="99044" marT="99044" marB="99044">
                    <a:solidFill>
                      <a:schemeClr val="accent1"/>
                    </a:solidFill>
                  </a:tcPr>
                </a:tc>
                <a:extLst>
                  <a:ext uri="{0D108BD9-81ED-4DB2-BD59-A6C34878D82A}">
                    <a16:rowId xmlns:a16="http://schemas.microsoft.com/office/drawing/2014/main" val="10000"/>
                  </a:ext>
                </a:extLst>
              </a:tr>
              <a:tr h="1374947">
                <a:tc>
                  <a:txBody>
                    <a:bodyPr/>
                    <a:lstStyle/>
                    <a:p>
                      <a:pPr marL="0" lvl="0" indent="0" rtl="0">
                        <a:spcBef>
                          <a:spcPts val="0"/>
                        </a:spcBef>
                        <a:spcAft>
                          <a:spcPts val="0"/>
                        </a:spcAft>
                        <a:buNone/>
                      </a:pPr>
                      <a:r>
                        <a:rPr lang="en-US" sz="1500" dirty="0" err="1"/>
                        <a:t>i</a:t>
                      </a:r>
                      <a:r>
                        <a:rPr lang="en-US" sz="1500" smtClean="0"/>
                        <a:t>dentificatie</a:t>
                      </a:r>
                      <a:r>
                        <a:rPr lang="en-US" sz="1500"/>
                        <a:t> </a:t>
                      </a:r>
                      <a:endParaRPr lang="en-US" sz="1500" smtClean="0"/>
                    </a:p>
                    <a:p>
                      <a:pPr marL="0" lvl="0" indent="0" rtl="0">
                        <a:spcBef>
                          <a:spcPts val="0"/>
                        </a:spcBef>
                        <a:spcAft>
                          <a:spcPts val="0"/>
                        </a:spcAft>
                        <a:buNone/>
                      </a:pPr>
                      <a:r>
                        <a:rPr lang="en-US" sz="1500" smtClean="0"/>
                        <a:t>straatnaam</a:t>
                      </a:r>
                      <a:endParaRPr lang="en-US" sz="1500" dirty="0"/>
                    </a:p>
                    <a:p>
                      <a:pPr lvl="0" algn="l">
                        <a:buNone/>
                      </a:pPr>
                      <a:r>
                        <a:rPr lang="en-US" sz="1500" smtClean="0"/>
                        <a:t>huisnummer</a:t>
                      </a:r>
                      <a:endParaRPr lang="en-US" sz="1500" dirty="0"/>
                    </a:p>
                    <a:p>
                      <a:pPr lvl="0" algn="l">
                        <a:buNone/>
                      </a:pPr>
                      <a:r>
                        <a:rPr lang="en-US" sz="1500" dirty="0"/>
                        <a:t>p</a:t>
                      </a:r>
                      <a:r>
                        <a:rPr lang="en-US" sz="1500" smtClean="0"/>
                        <a:t>ostcode</a:t>
                      </a:r>
                      <a:endParaRPr lang="en-US" sz="1500" dirty="0"/>
                    </a:p>
                    <a:p>
                      <a:pPr lvl="0" algn="l">
                        <a:buNone/>
                      </a:pPr>
                      <a:r>
                        <a:rPr lang="en-US" sz="1500" smtClean="0"/>
                        <a:t>gemeente</a:t>
                      </a:r>
                      <a:endParaRPr lang="en-US" sz="1500" dirty="0"/>
                    </a:p>
                  </a:txBody>
                  <a:tcPr marL="99044" marR="99044" marT="99044" marB="99044"/>
                </a:tc>
                <a:extLst>
                  <a:ext uri="{0D108BD9-81ED-4DB2-BD59-A6C34878D82A}">
                    <a16:rowId xmlns:a16="http://schemas.microsoft.com/office/drawing/2014/main" val="10001"/>
                  </a:ext>
                </a:extLst>
              </a:tr>
            </a:tbl>
          </a:graphicData>
        </a:graphic>
      </p:graphicFrame>
      <p:cxnSp>
        <p:nvCxnSpPr>
          <p:cNvPr id="6" name="Straight Arrow Connector 5">
            <a:extLst>
              <a:ext uri="{FF2B5EF4-FFF2-40B4-BE49-F238E27FC236}">
                <a16:creationId xmlns:a16="http://schemas.microsoft.com/office/drawing/2014/main" id="{F386D841-982E-4105-9C9D-410A557E7E2C}"/>
              </a:ext>
            </a:extLst>
          </p:cNvPr>
          <p:cNvCxnSpPr/>
          <p:nvPr/>
        </p:nvCxnSpPr>
        <p:spPr>
          <a:xfrm>
            <a:off x="5034919" y="5952501"/>
            <a:ext cx="2555856" cy="1780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5C0D85F-7D07-4214-BBA1-960650BA7884}"/>
              </a:ext>
            </a:extLst>
          </p:cNvPr>
          <p:cNvSpPr txBox="1"/>
          <p:nvPr/>
        </p:nvSpPr>
        <p:spPr>
          <a:xfrm>
            <a:off x="5380089" y="5437119"/>
            <a:ext cx="1874755"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h</a:t>
            </a:r>
            <a:r>
              <a:rPr lang="en-US" sz="1400" smtClean="0"/>
              <a:t>eeft</a:t>
            </a:r>
            <a:br>
              <a:rPr lang="en-US" sz="1400" smtClean="0"/>
            </a:br>
            <a:r>
              <a:rPr lang="en-US" sz="1400" smtClean="0"/>
              <a:t> </a:t>
            </a:r>
            <a:r>
              <a:rPr lang="en-US" sz="1400" err="1"/>
              <a:t>maatschappelijke</a:t>
            </a:r>
            <a:r>
              <a:rPr lang="en-US" sz="1400"/>
              <a:t> </a:t>
            </a:r>
            <a:r>
              <a:rPr lang="en-US" sz="1400" err="1"/>
              <a:t>zetel</a:t>
            </a:r>
          </a:p>
        </p:txBody>
      </p:sp>
      <p:sp>
        <p:nvSpPr>
          <p:cNvPr id="20" name="Rectangle 19">
            <a:extLst>
              <a:ext uri="{FF2B5EF4-FFF2-40B4-BE49-F238E27FC236}">
                <a16:creationId xmlns:a16="http://schemas.microsoft.com/office/drawing/2014/main" id="{64E54698-E90B-4A40-BFA1-4AB403849925}"/>
              </a:ext>
            </a:extLst>
          </p:cNvPr>
          <p:cNvSpPr/>
          <p:nvPr/>
        </p:nvSpPr>
        <p:spPr>
          <a:xfrm>
            <a:off x="2383226" y="1813030"/>
            <a:ext cx="8128046" cy="32975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518AF69-2FE9-4C58-9CD7-57FC1A90D091}"/>
              </a:ext>
            </a:extLst>
          </p:cNvPr>
          <p:cNvSpPr/>
          <p:nvPr/>
        </p:nvSpPr>
        <p:spPr>
          <a:xfrm>
            <a:off x="2383226" y="3796985"/>
            <a:ext cx="8128046" cy="32975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B9F6C01-F986-4A01-A44C-31C13FB8D9FE}"/>
              </a:ext>
            </a:extLst>
          </p:cNvPr>
          <p:cNvSpPr txBox="1"/>
          <p:nvPr/>
        </p:nvSpPr>
        <p:spPr>
          <a:xfrm>
            <a:off x="1534060" y="3794177"/>
            <a:ext cx="740196" cy="36163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750" err="1"/>
              <a:t>Adres</a:t>
            </a:r>
            <a:endParaRPr lang="en-US" err="1"/>
          </a:p>
        </p:txBody>
      </p:sp>
    </p:spTree>
    <p:extLst>
      <p:ext uri="{BB962C8B-B14F-4D97-AF65-F5344CB8AC3E}">
        <p14:creationId xmlns:p14="http://schemas.microsoft.com/office/powerpoint/2010/main" val="18072516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smtClean="0">
                <a:latin typeface="FlandersArtSans-Bold" panose="00000800000000000000" charset="0"/>
              </a:rPr>
              <a:t>Context OSLO</a:t>
            </a:r>
            <a:endParaRPr lang="en-US" b="1" dirty="0">
              <a:latin typeface="FlandersArtSans-Bold" panose="00000800000000000000" charset="0"/>
            </a:endParaRPr>
          </a:p>
        </p:txBody>
      </p:sp>
      <p:sp>
        <p:nvSpPr>
          <p:cNvPr id="4" name="Subtitle 1"/>
          <p:cNvSpPr>
            <a:spLocks noGrp="1"/>
          </p:cNvSpPr>
          <p:nvPr>
            <p:ph type="subTitle" idx="1"/>
          </p:nvPr>
        </p:nvSpPr>
        <p:spPr>
          <a:xfrm>
            <a:off x="3344562" y="4797156"/>
            <a:ext cx="8218097" cy="1655762"/>
          </a:xfrm>
        </p:spPr>
        <p:txBody>
          <a:bodyPr/>
          <a:lstStyle/>
          <a:p>
            <a:r>
              <a:rPr lang="nl-BE" noProof="0" smtClean="0"/>
              <a:t>Open Standaarden voor Linkende Organisaties</a:t>
            </a:r>
            <a:endParaRPr lang="nl-BE" noProof="0" dirty="0"/>
          </a:p>
        </p:txBody>
      </p:sp>
    </p:spTree>
    <p:extLst>
      <p:ext uri="{BB962C8B-B14F-4D97-AF65-F5344CB8AC3E}">
        <p14:creationId xmlns:p14="http://schemas.microsoft.com/office/powerpoint/2010/main" val="6196276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04576C-CA3A-48CD-A775-9785C2BB7FF5}"/>
              </a:ext>
            </a:extLst>
          </p:cNvPr>
          <p:cNvSpPr>
            <a:spLocks noGrp="1"/>
          </p:cNvSpPr>
          <p:nvPr>
            <p:ph sz="quarter" idx="10"/>
          </p:nvPr>
        </p:nvSpPr>
        <p:spPr/>
        <p:txBody>
          <a:bodyPr vert="horz" lIns="91440" tIns="45720" rIns="91440" bIns="45720" rtlCol="0" anchor="t">
            <a:normAutofit/>
          </a:bodyPr>
          <a:lstStyle/>
          <a:p>
            <a:r>
              <a:rPr lang="nl-BE" sz="1800" dirty="0" smtClean="0"/>
              <a:t>De overheid wil een </a:t>
            </a:r>
            <a:r>
              <a:rPr lang="nl-BE" sz="1800" b="1" dirty="0" smtClean="0"/>
              <a:t>website</a:t>
            </a:r>
            <a:r>
              <a:rPr lang="nl-BE" sz="1800" dirty="0" smtClean="0"/>
              <a:t> maken die het mogelijk maakt:</a:t>
            </a:r>
          </a:p>
          <a:p>
            <a:pPr marL="783590" lvl="1" indent="-326390">
              <a:buFont typeface="Wingdings" panose="00000500000000000000" pitchFamily="2" charset="0"/>
              <a:buChar char="§"/>
            </a:pPr>
            <a:r>
              <a:rPr lang="nl-BE" sz="1800" dirty="0" smtClean="0"/>
              <a:t>Voor </a:t>
            </a:r>
            <a:r>
              <a:rPr lang="nl-BE" sz="1800" b="1" dirty="0" smtClean="0"/>
              <a:t>mensen</a:t>
            </a:r>
            <a:r>
              <a:rPr lang="nl-BE" sz="1800" dirty="0" smtClean="0"/>
              <a:t> die een huisdier (hond of kat) willen, er eentje te </a:t>
            </a:r>
            <a:r>
              <a:rPr lang="nl-BE" sz="1800" b="1" dirty="0" smtClean="0"/>
              <a:t>adopteren uit </a:t>
            </a:r>
            <a:r>
              <a:rPr lang="nl-BE" sz="1800" b="1" smtClean="0"/>
              <a:t>een </a:t>
            </a:r>
            <a:r>
              <a:rPr lang="nl-BE" sz="1800" b="1" smtClean="0"/>
              <a:t>dierenasiel;</a:t>
            </a:r>
            <a:endParaRPr lang="nl-BE" sz="1800" b="1" dirty="0" smtClean="0"/>
          </a:p>
          <a:p>
            <a:pPr marL="783590" lvl="1" indent="-326390">
              <a:buFont typeface="Wingdings" panose="00000500000000000000" pitchFamily="2" charset="0"/>
              <a:buChar char="§"/>
            </a:pPr>
            <a:r>
              <a:rPr lang="nl-BE" sz="1800" dirty="0" smtClean="0"/>
              <a:t>Deze </a:t>
            </a:r>
            <a:r>
              <a:rPr lang="nl-BE" sz="1800" b="1" dirty="0" smtClean="0"/>
              <a:t>mensen</a:t>
            </a:r>
            <a:r>
              <a:rPr lang="nl-BE" sz="1800" dirty="0" smtClean="0"/>
              <a:t> een zicht te geven op </a:t>
            </a:r>
            <a:r>
              <a:rPr lang="nl-BE" sz="1800" b="1" dirty="0" smtClean="0"/>
              <a:t>welke dieren momenteel in</a:t>
            </a:r>
            <a:r>
              <a:rPr lang="nl-BE" sz="1800" dirty="0" smtClean="0"/>
              <a:t> welk </a:t>
            </a:r>
            <a:r>
              <a:rPr lang="nl-BE" sz="1800" b="1" dirty="0" smtClean="0"/>
              <a:t>asiel</a:t>
            </a:r>
            <a:r>
              <a:rPr lang="nl-BE" sz="1800" dirty="0" smtClean="0"/>
              <a:t> </a:t>
            </a:r>
            <a:r>
              <a:rPr lang="nl-BE" sz="1800" smtClean="0"/>
              <a:t>zijn </a:t>
            </a:r>
            <a:r>
              <a:rPr lang="nl-BE" sz="1800" smtClean="0"/>
              <a:t>opgenomen.</a:t>
            </a:r>
            <a:endParaRPr lang="nl-BE" sz="1800" dirty="0" smtClean="0"/>
          </a:p>
          <a:p>
            <a:r>
              <a:rPr lang="nl-BE" sz="1800" dirty="0" smtClean="0"/>
              <a:t>Het moet vanop die website mogelijk zijn in één oogopslag een </a:t>
            </a:r>
            <a:r>
              <a:rPr lang="nl-BE" sz="1800" b="1" dirty="0" smtClean="0"/>
              <a:t>overzicht</a:t>
            </a:r>
            <a:r>
              <a:rPr lang="nl-BE" sz="1800" dirty="0" smtClean="0"/>
              <a:t> te krijgen van </a:t>
            </a:r>
            <a:r>
              <a:rPr lang="nl-BE" sz="1800" b="1" dirty="0" smtClean="0"/>
              <a:t>welke dieren </a:t>
            </a:r>
            <a:r>
              <a:rPr lang="nl-BE" sz="1800" dirty="0" smtClean="0"/>
              <a:t>er </a:t>
            </a:r>
            <a:r>
              <a:rPr lang="nl-BE" sz="1800" b="1" dirty="0" smtClean="0"/>
              <a:t>beschikbaar</a:t>
            </a:r>
            <a:r>
              <a:rPr lang="nl-BE" sz="1800" dirty="0" smtClean="0"/>
              <a:t> </a:t>
            </a:r>
            <a:r>
              <a:rPr lang="nl-BE" sz="1800" b="1" dirty="0" smtClean="0"/>
              <a:t>zijn</a:t>
            </a:r>
            <a:r>
              <a:rPr lang="nl-BE" sz="1800" dirty="0" smtClean="0"/>
              <a:t>, maar ook om meer detail te krijgen van het dier en men moet kunnen </a:t>
            </a:r>
            <a:r>
              <a:rPr lang="nl-BE" sz="1800" b="1" dirty="0" smtClean="0"/>
              <a:t>contact opnemen</a:t>
            </a:r>
            <a:r>
              <a:rPr lang="nl-BE" sz="1800" dirty="0" smtClean="0"/>
              <a:t> met het </a:t>
            </a:r>
            <a:r>
              <a:rPr lang="nl-BE" sz="1800" b="1" smtClean="0"/>
              <a:t>verantwoordelijk</a:t>
            </a:r>
            <a:r>
              <a:rPr lang="nl-BE" sz="1800" smtClean="0"/>
              <a:t> </a:t>
            </a:r>
            <a:r>
              <a:rPr lang="nl-BE" sz="1800" b="1" smtClean="0"/>
              <a:t>asiel.</a:t>
            </a:r>
            <a:endParaRPr lang="nl-BE" sz="1800" b="1" dirty="0" smtClean="0"/>
          </a:p>
          <a:p>
            <a:r>
              <a:rPr lang="nl-BE" sz="1800" dirty="0" smtClean="0"/>
              <a:t>Verder moet het ook mogelijk zijn voor mensen om zich </a:t>
            </a:r>
            <a:r>
              <a:rPr lang="nl-BE" sz="1800" b="1" dirty="0" smtClean="0"/>
              <a:t>in</a:t>
            </a:r>
            <a:r>
              <a:rPr lang="nl-BE" sz="1800" dirty="0" smtClean="0"/>
              <a:t> te </a:t>
            </a:r>
            <a:r>
              <a:rPr lang="nl-BE" sz="1800" b="1" dirty="0" smtClean="0"/>
              <a:t>schrijven</a:t>
            </a:r>
            <a:r>
              <a:rPr lang="nl-BE" sz="1800" dirty="0" smtClean="0"/>
              <a:t> op </a:t>
            </a:r>
            <a:r>
              <a:rPr lang="nl-BE" sz="1800" b="1" dirty="0" smtClean="0"/>
              <a:t>notificaties</a:t>
            </a:r>
            <a:r>
              <a:rPr lang="nl-BE" sz="1800" dirty="0" smtClean="0"/>
              <a:t>, indien een bepaald ras of in een bepaalde buurt een dier zou </a:t>
            </a:r>
            <a:r>
              <a:rPr lang="nl-BE" sz="1800" b="1" dirty="0" smtClean="0"/>
              <a:t>beschikbaar</a:t>
            </a:r>
            <a:r>
              <a:rPr lang="nl-BE" sz="1800" dirty="0" smtClean="0"/>
              <a:t> zijn </a:t>
            </a:r>
            <a:r>
              <a:rPr lang="nl-BE" sz="1800" b="1" smtClean="0"/>
              <a:t>voor</a:t>
            </a:r>
            <a:r>
              <a:rPr lang="nl-BE" sz="1800" smtClean="0"/>
              <a:t> </a:t>
            </a:r>
            <a:r>
              <a:rPr lang="nl-BE" sz="1800" b="1" smtClean="0"/>
              <a:t>adoptie.</a:t>
            </a:r>
            <a:endParaRPr lang="nl-BE" sz="1800" b="1" dirty="0" smtClean="0"/>
          </a:p>
          <a:p>
            <a:r>
              <a:rPr lang="nl-BE" sz="1800" dirty="0" smtClean="0"/>
              <a:t>Daarnaast wil de overheid ook een </a:t>
            </a:r>
            <a:r>
              <a:rPr lang="nl-BE" sz="1800" b="1" dirty="0" smtClean="0"/>
              <a:t>zicht</a:t>
            </a:r>
            <a:r>
              <a:rPr lang="nl-BE" sz="1800" dirty="0" smtClean="0"/>
              <a:t> behouden op </a:t>
            </a:r>
            <a:r>
              <a:rPr lang="nl-BE" sz="1800" b="1" dirty="0" smtClean="0"/>
              <a:t>waar en bij wie </a:t>
            </a:r>
            <a:r>
              <a:rPr lang="nl-BE" sz="1800" dirty="0" smtClean="0"/>
              <a:t>welke </a:t>
            </a:r>
            <a:r>
              <a:rPr lang="nl-BE" sz="1800" b="1" dirty="0" smtClean="0"/>
              <a:t>dieren terecht </a:t>
            </a:r>
            <a:r>
              <a:rPr lang="nl-BE" sz="1800" dirty="0" smtClean="0"/>
              <a:t>komen zodat het dier in kwestie kan </a:t>
            </a:r>
            <a:r>
              <a:rPr lang="nl-BE" sz="1800" b="1" smtClean="0"/>
              <a:t>opgevolgd</a:t>
            </a:r>
            <a:r>
              <a:rPr lang="nl-BE" sz="1800" smtClean="0"/>
              <a:t> </a:t>
            </a:r>
            <a:r>
              <a:rPr lang="nl-BE" sz="1800" smtClean="0"/>
              <a:t>worden.</a:t>
            </a:r>
            <a:endParaRPr lang="nl-BE" sz="1800" dirty="0" smtClean="0"/>
          </a:p>
        </p:txBody>
      </p:sp>
      <p:sp>
        <p:nvSpPr>
          <p:cNvPr id="3" name="Title 2">
            <a:extLst>
              <a:ext uri="{FF2B5EF4-FFF2-40B4-BE49-F238E27FC236}">
                <a16:creationId xmlns:a16="http://schemas.microsoft.com/office/drawing/2014/main" id="{B64C53D7-3389-43F6-9112-4123F587D8BB}"/>
              </a:ext>
            </a:extLst>
          </p:cNvPr>
          <p:cNvSpPr>
            <a:spLocks noGrp="1"/>
          </p:cNvSpPr>
          <p:nvPr>
            <p:ph type="title"/>
          </p:nvPr>
        </p:nvSpPr>
        <p:spPr/>
        <p:txBody>
          <a:bodyPr/>
          <a:lstStyle/>
          <a:p>
            <a:r>
              <a:rPr lang="nl-BE" dirty="0" smtClean="0"/>
              <a:t>Voorbeeld case: Adopteer een dier</a:t>
            </a:r>
            <a:endParaRPr lang="nl-BE" dirty="0"/>
          </a:p>
        </p:txBody>
      </p:sp>
      <p:sp>
        <p:nvSpPr>
          <p:cNvPr id="5" name="Slide Number Placeholder 4">
            <a:extLst>
              <a:ext uri="{FF2B5EF4-FFF2-40B4-BE49-F238E27FC236}">
                <a16:creationId xmlns:a16="http://schemas.microsoft.com/office/drawing/2014/main" id="{DE14B556-0344-4227-A0EE-CF90487D598F}"/>
              </a:ext>
            </a:extLst>
          </p:cNvPr>
          <p:cNvSpPr>
            <a:spLocks noGrp="1"/>
          </p:cNvSpPr>
          <p:nvPr>
            <p:ph type="sldNum" sz="quarter" idx="4"/>
          </p:nvPr>
        </p:nvSpPr>
        <p:spPr/>
        <p:txBody>
          <a:bodyPr/>
          <a:lstStyle/>
          <a:p>
            <a:fld id="{C9C406F6-A053-43CA-AEC8-FA3EEE83A3FB}" type="slidenum">
              <a:rPr lang="nl-BE" smtClean="0"/>
              <a:pPr/>
              <a:t>40</a:t>
            </a:fld>
            <a:endParaRPr lang="nl-BE"/>
          </a:p>
        </p:txBody>
      </p:sp>
    </p:spTree>
    <p:extLst>
      <p:ext uri="{BB962C8B-B14F-4D97-AF65-F5344CB8AC3E}">
        <p14:creationId xmlns:p14="http://schemas.microsoft.com/office/powerpoint/2010/main" val="33779724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C89CEE-A351-45D6-B016-77FF6F713E1A}"/>
              </a:ext>
            </a:extLst>
          </p:cNvPr>
          <p:cNvSpPr>
            <a:spLocks noGrp="1"/>
          </p:cNvSpPr>
          <p:nvPr>
            <p:ph sz="quarter" idx="10"/>
          </p:nvPr>
        </p:nvSpPr>
        <p:spPr/>
        <p:txBody>
          <a:bodyPr vert="horz" lIns="91440" tIns="45720" rIns="91440" bIns="45720" rtlCol="0" anchor="t">
            <a:normAutofit/>
          </a:bodyPr>
          <a:lstStyle/>
          <a:p>
            <a:r>
              <a:rPr lang="nl-BE" dirty="0" smtClean="0"/>
              <a:t>Organisatie (Asiel)</a:t>
            </a:r>
          </a:p>
          <a:p>
            <a:r>
              <a:rPr lang="nl-BE" dirty="0" smtClean="0"/>
              <a:t>Persoon</a:t>
            </a:r>
          </a:p>
          <a:p>
            <a:r>
              <a:rPr lang="nl-BE" dirty="0" smtClean="0"/>
              <a:t>Adres</a:t>
            </a:r>
          </a:p>
          <a:p>
            <a:r>
              <a:rPr lang="nl-BE" dirty="0" smtClean="0"/>
              <a:t>Dier</a:t>
            </a:r>
          </a:p>
        </p:txBody>
      </p:sp>
      <p:sp>
        <p:nvSpPr>
          <p:cNvPr id="3" name="Title 2">
            <a:extLst>
              <a:ext uri="{FF2B5EF4-FFF2-40B4-BE49-F238E27FC236}">
                <a16:creationId xmlns:a16="http://schemas.microsoft.com/office/drawing/2014/main" id="{87BE39C1-A82F-47A4-AD89-539CA967937A}"/>
              </a:ext>
            </a:extLst>
          </p:cNvPr>
          <p:cNvSpPr>
            <a:spLocks noGrp="1"/>
          </p:cNvSpPr>
          <p:nvPr>
            <p:ph type="title"/>
          </p:nvPr>
        </p:nvSpPr>
        <p:spPr/>
        <p:txBody>
          <a:bodyPr/>
          <a:lstStyle/>
          <a:p>
            <a:r>
              <a:rPr lang="nl-BE" smtClean="0"/>
              <a:t>Mogelijke klassen</a:t>
            </a:r>
            <a:endParaRPr lang="nl-BE" dirty="0"/>
          </a:p>
        </p:txBody>
      </p:sp>
      <p:sp>
        <p:nvSpPr>
          <p:cNvPr id="5" name="Slide Number Placeholder 4">
            <a:extLst>
              <a:ext uri="{FF2B5EF4-FFF2-40B4-BE49-F238E27FC236}">
                <a16:creationId xmlns:a16="http://schemas.microsoft.com/office/drawing/2014/main" id="{E2A0C2B4-20C9-45CB-B6E8-35DBD089291A}"/>
              </a:ext>
            </a:extLst>
          </p:cNvPr>
          <p:cNvSpPr>
            <a:spLocks noGrp="1"/>
          </p:cNvSpPr>
          <p:nvPr>
            <p:ph type="sldNum" sz="quarter" idx="4"/>
          </p:nvPr>
        </p:nvSpPr>
        <p:spPr/>
        <p:txBody>
          <a:bodyPr/>
          <a:lstStyle/>
          <a:p>
            <a:fld id="{C9C406F6-A053-43CA-AEC8-FA3EEE83A3FB}" type="slidenum">
              <a:rPr lang="nl-BE" smtClean="0"/>
              <a:pPr/>
              <a:t>41</a:t>
            </a:fld>
            <a:endParaRPr lang="nl-BE"/>
          </a:p>
        </p:txBody>
      </p:sp>
    </p:spTree>
    <p:extLst>
      <p:ext uri="{BB962C8B-B14F-4D97-AF65-F5344CB8AC3E}">
        <p14:creationId xmlns:p14="http://schemas.microsoft.com/office/powerpoint/2010/main" val="5725852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268BF4-D916-4497-AF52-780A187850E2}"/>
              </a:ext>
            </a:extLst>
          </p:cNvPr>
          <p:cNvSpPr>
            <a:spLocks noGrp="1"/>
          </p:cNvSpPr>
          <p:nvPr>
            <p:ph type="title"/>
          </p:nvPr>
        </p:nvSpPr>
        <p:spPr/>
        <p:txBody>
          <a:bodyPr/>
          <a:lstStyle/>
          <a:p>
            <a:r>
              <a:rPr lang="nl-BE" smtClean="0"/>
              <a:t>Voorbeeldoplossing</a:t>
            </a:r>
            <a:endParaRPr lang="nl-BE" dirty="0"/>
          </a:p>
        </p:txBody>
      </p:sp>
      <p:sp>
        <p:nvSpPr>
          <p:cNvPr id="5" name="Slide Number Placeholder 4">
            <a:extLst>
              <a:ext uri="{FF2B5EF4-FFF2-40B4-BE49-F238E27FC236}">
                <a16:creationId xmlns:a16="http://schemas.microsoft.com/office/drawing/2014/main" id="{67D6D7C4-1EE2-4247-B28E-1900938E0270}"/>
              </a:ext>
            </a:extLst>
          </p:cNvPr>
          <p:cNvSpPr>
            <a:spLocks noGrp="1"/>
          </p:cNvSpPr>
          <p:nvPr>
            <p:ph type="sldNum" sz="quarter" idx="4"/>
          </p:nvPr>
        </p:nvSpPr>
        <p:spPr/>
        <p:txBody>
          <a:bodyPr/>
          <a:lstStyle/>
          <a:p>
            <a:fld id="{C9C406F6-A053-43CA-AEC8-FA3EEE83A3FB}" type="slidenum">
              <a:rPr lang="nl-BE" smtClean="0"/>
              <a:pPr/>
              <a:t>42</a:t>
            </a:fld>
            <a:endParaRPr lang="nl-BE"/>
          </a:p>
        </p:txBody>
      </p:sp>
      <p:graphicFrame>
        <p:nvGraphicFramePr>
          <p:cNvPr id="7" name="Google Shape;342;p48">
            <a:extLst>
              <a:ext uri="{FF2B5EF4-FFF2-40B4-BE49-F238E27FC236}">
                <a16:creationId xmlns:a16="http://schemas.microsoft.com/office/drawing/2014/main" id="{6B072056-C60E-4D48-91A5-9D41FA177EF6}"/>
              </a:ext>
            </a:extLst>
          </p:cNvPr>
          <p:cNvGraphicFramePr/>
          <p:nvPr>
            <p:extLst>
              <p:ext uri="{D42A27DB-BD31-4B8C-83A1-F6EECF244321}">
                <p14:modId xmlns:p14="http://schemas.microsoft.com/office/powerpoint/2010/main" val="1814321082"/>
              </p:ext>
            </p:extLst>
          </p:nvPr>
        </p:nvGraphicFramePr>
        <p:xfrm>
          <a:off x="1969040" y="4480460"/>
          <a:ext cx="2706627" cy="2139699"/>
        </p:xfrm>
        <a:graphic>
          <a:graphicData uri="http://schemas.openxmlformats.org/drawingml/2006/table">
            <a:tbl>
              <a:tblPr>
                <a:noFill/>
              </a:tblPr>
              <a:tblGrid>
                <a:gridCol w="2706627">
                  <a:extLst>
                    <a:ext uri="{9D8B030D-6E8A-4147-A177-3AD203B41FA5}">
                      <a16:colId xmlns:a16="http://schemas.microsoft.com/office/drawing/2014/main" val="20000"/>
                    </a:ext>
                  </a:extLst>
                </a:gridCol>
              </a:tblGrid>
              <a:tr h="570011">
                <a:tc>
                  <a:txBody>
                    <a:bodyPr/>
                    <a:lstStyle/>
                    <a:p>
                      <a:pPr marL="0" lvl="0" indent="0" algn="ctr" rtl="0">
                        <a:spcBef>
                          <a:spcPts val="0"/>
                        </a:spcBef>
                        <a:spcAft>
                          <a:spcPts val="0"/>
                        </a:spcAft>
                        <a:buNone/>
                      </a:pPr>
                      <a:r>
                        <a:rPr lang="en" sz="2000" b="1" dirty="0">
                          <a:solidFill>
                            <a:schemeClr val="tx2"/>
                          </a:solidFill>
                        </a:rPr>
                        <a:t>Dier</a:t>
                      </a:r>
                      <a:endParaRPr sz="2000" b="1" dirty="0">
                        <a:solidFill>
                          <a:schemeClr val="tx2"/>
                        </a:solidFill>
                      </a:endParaRPr>
                    </a:p>
                  </a:txBody>
                  <a:tcPr marL="99044" marR="99044" marT="99044" marB="99044">
                    <a:solidFill>
                      <a:schemeClr val="accent1"/>
                    </a:solidFill>
                  </a:tcPr>
                </a:tc>
                <a:extLst>
                  <a:ext uri="{0D108BD9-81ED-4DB2-BD59-A6C34878D82A}">
                    <a16:rowId xmlns:a16="http://schemas.microsoft.com/office/drawing/2014/main" val="10000"/>
                  </a:ext>
                </a:extLst>
              </a:tr>
              <a:tr h="1470028">
                <a:tc>
                  <a:txBody>
                    <a:bodyPr/>
                    <a:lstStyle/>
                    <a:p>
                      <a:pPr marL="0" lvl="0" indent="0" rtl="0">
                        <a:spcBef>
                          <a:spcPts val="0"/>
                        </a:spcBef>
                        <a:spcAft>
                          <a:spcPts val="0"/>
                        </a:spcAft>
                        <a:buNone/>
                      </a:pPr>
                      <a:r>
                        <a:rPr lang="en-US" sz="1500" dirty="0" err="1"/>
                        <a:t>i</a:t>
                      </a:r>
                      <a:r>
                        <a:rPr lang="en-US" sz="1500" smtClean="0"/>
                        <a:t>dentificatie</a:t>
                      </a:r>
                      <a:r>
                        <a:rPr lang="en-US" sz="1500" dirty="0"/>
                        <a:t> </a:t>
                      </a:r>
                      <a:endParaRPr sz="1500" dirty="0"/>
                    </a:p>
                    <a:p>
                      <a:pPr marL="0" lvl="0" indent="0">
                        <a:spcBef>
                          <a:spcPts val="0"/>
                        </a:spcBef>
                        <a:spcAft>
                          <a:spcPts val="0"/>
                        </a:spcAft>
                        <a:buNone/>
                      </a:pPr>
                      <a:r>
                        <a:rPr lang="en-US" sz="1500" smtClean="0"/>
                        <a:t>naam</a:t>
                      </a:r>
                      <a:endParaRPr lang="en-US" sz="1500" dirty="0"/>
                    </a:p>
                    <a:p>
                      <a:pPr marL="0" lvl="0" indent="0">
                        <a:spcBef>
                          <a:spcPts val="0"/>
                        </a:spcBef>
                        <a:spcAft>
                          <a:spcPts val="0"/>
                        </a:spcAft>
                        <a:buNone/>
                      </a:pPr>
                      <a:r>
                        <a:rPr lang="en-US" sz="1500" smtClean="0"/>
                        <a:t>type</a:t>
                      </a:r>
                      <a:endParaRPr lang="en-US" sz="1500" dirty="0"/>
                    </a:p>
                    <a:p>
                      <a:pPr lvl="0" algn="l">
                        <a:buNone/>
                      </a:pPr>
                      <a:r>
                        <a:rPr lang="en-US" sz="1500" dirty="0"/>
                        <a:t>r</a:t>
                      </a:r>
                      <a:r>
                        <a:rPr lang="en-US" sz="1500" smtClean="0"/>
                        <a:t>as</a:t>
                      </a:r>
                      <a:endParaRPr lang="en-US" sz="1500" dirty="0"/>
                    </a:p>
                    <a:p>
                      <a:pPr lvl="0" algn="l">
                        <a:buNone/>
                      </a:pPr>
                      <a:r>
                        <a:rPr lang="en-US" sz="1500" dirty="0" err="1"/>
                        <a:t>g</a:t>
                      </a:r>
                      <a:r>
                        <a:rPr lang="en-US" sz="1500" smtClean="0"/>
                        <a:t>eboortedatum</a:t>
                      </a:r>
                      <a:endParaRPr lang="en-US" sz="1500" dirty="0" err="1"/>
                    </a:p>
                    <a:p>
                      <a:pPr lvl="0" algn="l">
                        <a:buNone/>
                      </a:pPr>
                      <a:r>
                        <a:rPr lang="en-US" sz="1500" dirty="0" err="1"/>
                        <a:t>f</a:t>
                      </a:r>
                      <a:r>
                        <a:rPr lang="en-US" sz="1500" smtClean="0"/>
                        <a:t>oto</a:t>
                      </a:r>
                      <a:endParaRPr lang="en-US" sz="1500" dirty="0" err="1"/>
                    </a:p>
                  </a:txBody>
                  <a:tcPr marL="99044" marR="99044" marT="99044" marB="99044"/>
                </a:tc>
                <a:extLst>
                  <a:ext uri="{0D108BD9-81ED-4DB2-BD59-A6C34878D82A}">
                    <a16:rowId xmlns:a16="http://schemas.microsoft.com/office/drawing/2014/main" val="10001"/>
                  </a:ext>
                </a:extLst>
              </a:tr>
            </a:tbl>
          </a:graphicData>
        </a:graphic>
      </p:graphicFrame>
      <p:graphicFrame>
        <p:nvGraphicFramePr>
          <p:cNvPr id="9" name="Google Shape;342;p48">
            <a:extLst>
              <a:ext uri="{FF2B5EF4-FFF2-40B4-BE49-F238E27FC236}">
                <a16:creationId xmlns:a16="http://schemas.microsoft.com/office/drawing/2014/main" id="{E948C1E4-8E2A-485A-983F-41D72063D064}"/>
              </a:ext>
            </a:extLst>
          </p:cNvPr>
          <p:cNvGraphicFramePr/>
          <p:nvPr>
            <p:extLst>
              <p:ext uri="{D42A27DB-BD31-4B8C-83A1-F6EECF244321}">
                <p14:modId xmlns:p14="http://schemas.microsoft.com/office/powerpoint/2010/main" val="1052652363"/>
              </p:ext>
            </p:extLst>
          </p:nvPr>
        </p:nvGraphicFramePr>
        <p:xfrm>
          <a:off x="7255410" y="4480460"/>
          <a:ext cx="2706627" cy="2139699"/>
        </p:xfrm>
        <a:graphic>
          <a:graphicData uri="http://schemas.openxmlformats.org/drawingml/2006/table">
            <a:tbl>
              <a:tblPr>
                <a:noFill/>
              </a:tblPr>
              <a:tblGrid>
                <a:gridCol w="2706627">
                  <a:extLst>
                    <a:ext uri="{9D8B030D-6E8A-4147-A177-3AD203B41FA5}">
                      <a16:colId xmlns:a16="http://schemas.microsoft.com/office/drawing/2014/main" val="20000"/>
                    </a:ext>
                  </a:extLst>
                </a:gridCol>
              </a:tblGrid>
              <a:tr h="573016">
                <a:tc>
                  <a:txBody>
                    <a:bodyPr/>
                    <a:lstStyle/>
                    <a:p>
                      <a:pPr marL="0" lvl="0" indent="0" algn="ctr" rtl="0">
                        <a:spcBef>
                          <a:spcPts val="0"/>
                        </a:spcBef>
                        <a:spcAft>
                          <a:spcPts val="0"/>
                        </a:spcAft>
                        <a:buNone/>
                      </a:pPr>
                      <a:r>
                        <a:rPr lang="en" sz="2000" b="1" dirty="0" err="1">
                          <a:solidFill>
                            <a:schemeClr val="tx2"/>
                          </a:solidFill>
                        </a:rPr>
                        <a:t>Asiel</a:t>
                      </a:r>
                      <a:endParaRPr sz="2000" b="1" dirty="0" err="1">
                        <a:solidFill>
                          <a:schemeClr val="tx2"/>
                        </a:solidFill>
                      </a:endParaRPr>
                    </a:p>
                  </a:txBody>
                  <a:tcPr marL="99044" marR="99044" marT="99044" marB="99044">
                    <a:solidFill>
                      <a:schemeClr val="accent1"/>
                    </a:solidFill>
                  </a:tcPr>
                </a:tc>
                <a:extLst>
                  <a:ext uri="{0D108BD9-81ED-4DB2-BD59-A6C34878D82A}">
                    <a16:rowId xmlns:a16="http://schemas.microsoft.com/office/drawing/2014/main" val="10000"/>
                  </a:ext>
                </a:extLst>
              </a:tr>
              <a:tr h="1566683">
                <a:tc>
                  <a:txBody>
                    <a:bodyPr/>
                    <a:lstStyle/>
                    <a:p>
                      <a:pPr marL="0" lvl="0" indent="0" rtl="0">
                        <a:spcBef>
                          <a:spcPts val="0"/>
                        </a:spcBef>
                        <a:spcAft>
                          <a:spcPts val="0"/>
                        </a:spcAft>
                        <a:buNone/>
                      </a:pPr>
                      <a:r>
                        <a:rPr lang="en-US" sz="1500" dirty="0" err="1"/>
                        <a:t>i</a:t>
                      </a:r>
                      <a:r>
                        <a:rPr lang="en-US" sz="1500" smtClean="0"/>
                        <a:t>dentificatie</a:t>
                      </a:r>
                      <a:r>
                        <a:rPr lang="en-US" sz="1500"/>
                        <a:t> </a:t>
                      </a:r>
                      <a:endParaRPr lang="en-US" sz="1500" dirty="0"/>
                    </a:p>
                    <a:p>
                      <a:pPr marL="0" lvl="0" indent="0" rtl="0">
                        <a:spcBef>
                          <a:spcPts val="0"/>
                        </a:spcBef>
                        <a:spcAft>
                          <a:spcPts val="0"/>
                        </a:spcAft>
                        <a:buNone/>
                      </a:pPr>
                      <a:r>
                        <a:rPr lang="en-US" sz="1500" smtClean="0"/>
                        <a:t>naam</a:t>
                      </a:r>
                      <a:endParaRPr lang="en-US" dirty="0"/>
                    </a:p>
                    <a:p>
                      <a:pPr lvl="0" algn="l">
                        <a:buNone/>
                      </a:pPr>
                      <a:r>
                        <a:rPr lang="en-US" sz="1500" dirty="0"/>
                        <a:t>w</a:t>
                      </a:r>
                      <a:r>
                        <a:rPr lang="en-US" sz="1500" smtClean="0"/>
                        <a:t>ebsite</a:t>
                      </a:r>
                      <a:endParaRPr lang="en-US" sz="1500" dirty="0"/>
                    </a:p>
                    <a:p>
                      <a:pPr lvl="0" algn="l">
                        <a:buNone/>
                      </a:pPr>
                      <a:r>
                        <a:rPr lang="en-US" sz="1500" dirty="0" err="1"/>
                        <a:t>c</a:t>
                      </a:r>
                      <a:r>
                        <a:rPr lang="en-US" sz="1500" smtClean="0"/>
                        <a:t>ontactinformatie</a:t>
                      </a:r>
                      <a:endParaRPr lang="en-US" sz="1500" dirty="0" err="1"/>
                    </a:p>
                  </a:txBody>
                  <a:tcPr marL="99044" marR="99044" marT="99044" marB="99044"/>
                </a:tc>
                <a:extLst>
                  <a:ext uri="{0D108BD9-81ED-4DB2-BD59-A6C34878D82A}">
                    <a16:rowId xmlns:a16="http://schemas.microsoft.com/office/drawing/2014/main" val="10001"/>
                  </a:ext>
                </a:extLst>
              </a:tr>
            </a:tbl>
          </a:graphicData>
        </a:graphic>
      </p:graphicFrame>
      <p:cxnSp>
        <p:nvCxnSpPr>
          <p:cNvPr id="11" name="Straight Arrow Connector 10">
            <a:extLst>
              <a:ext uri="{FF2B5EF4-FFF2-40B4-BE49-F238E27FC236}">
                <a16:creationId xmlns:a16="http://schemas.microsoft.com/office/drawing/2014/main" id="{CF82BE1C-2119-4589-BB50-EF01E9BBA648}"/>
              </a:ext>
            </a:extLst>
          </p:cNvPr>
          <p:cNvCxnSpPr>
            <a:stCxn id="7" idx="3"/>
            <a:endCxn id="9" idx="1"/>
          </p:cNvCxnSpPr>
          <p:nvPr/>
        </p:nvCxnSpPr>
        <p:spPr>
          <a:xfrm>
            <a:off x="4675667" y="5550309"/>
            <a:ext cx="2579743"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64A3CDC-5743-436D-BAFF-AA847BD2B015}"/>
              </a:ext>
            </a:extLst>
          </p:cNvPr>
          <p:cNvSpPr txBox="1"/>
          <p:nvPr/>
        </p:nvSpPr>
        <p:spPr>
          <a:xfrm>
            <a:off x="5006278" y="5034554"/>
            <a:ext cx="1874755"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t>i</a:t>
            </a:r>
            <a:r>
              <a:rPr lang="en-US" sz="1400" smtClean="0"/>
              <a:t>s </a:t>
            </a:r>
            <a:r>
              <a:rPr lang="en-US" sz="1400" dirty="0" err="1"/>
              <a:t>opgevangen</a:t>
            </a:r>
            <a:r>
              <a:rPr lang="en-US" sz="1400" dirty="0"/>
              <a:t> door</a:t>
            </a:r>
            <a:endParaRPr lang="en-US" dirty="0"/>
          </a:p>
        </p:txBody>
      </p:sp>
      <p:graphicFrame>
        <p:nvGraphicFramePr>
          <p:cNvPr id="10" name="Google Shape;342;p48">
            <a:extLst>
              <a:ext uri="{FF2B5EF4-FFF2-40B4-BE49-F238E27FC236}">
                <a16:creationId xmlns:a16="http://schemas.microsoft.com/office/drawing/2014/main" id="{4D1BCFF8-5910-46F6-A20E-9FE1C9CA0F8E}"/>
              </a:ext>
            </a:extLst>
          </p:cNvPr>
          <p:cNvGraphicFramePr/>
          <p:nvPr>
            <p:extLst>
              <p:ext uri="{D42A27DB-BD31-4B8C-83A1-F6EECF244321}">
                <p14:modId xmlns:p14="http://schemas.microsoft.com/office/powerpoint/2010/main" val="4019299798"/>
              </p:ext>
            </p:extLst>
          </p:nvPr>
        </p:nvGraphicFramePr>
        <p:xfrm>
          <a:off x="1925907" y="1446836"/>
          <a:ext cx="2706627" cy="2072576"/>
        </p:xfrm>
        <a:graphic>
          <a:graphicData uri="http://schemas.openxmlformats.org/drawingml/2006/table">
            <a:tbl>
              <a:tblPr>
                <a:noFill/>
              </a:tblPr>
              <a:tblGrid>
                <a:gridCol w="2706627">
                  <a:extLst>
                    <a:ext uri="{9D8B030D-6E8A-4147-A177-3AD203B41FA5}">
                      <a16:colId xmlns:a16="http://schemas.microsoft.com/office/drawing/2014/main" val="20000"/>
                    </a:ext>
                  </a:extLst>
                </a:gridCol>
              </a:tblGrid>
              <a:tr h="612094">
                <a:tc>
                  <a:txBody>
                    <a:bodyPr/>
                    <a:lstStyle/>
                    <a:p>
                      <a:pPr marL="0" lvl="0" indent="0" algn="ctr" rtl="0">
                        <a:spcBef>
                          <a:spcPts val="0"/>
                        </a:spcBef>
                        <a:spcAft>
                          <a:spcPts val="0"/>
                        </a:spcAft>
                        <a:buNone/>
                      </a:pPr>
                      <a:r>
                        <a:rPr lang="en" sz="2000" b="1" dirty="0" err="1">
                          <a:solidFill>
                            <a:schemeClr val="tx2"/>
                          </a:solidFill>
                        </a:rPr>
                        <a:t>Persoon</a:t>
                      </a:r>
                      <a:endParaRPr sz="2000" b="1" dirty="0" err="1">
                        <a:solidFill>
                          <a:schemeClr val="tx2"/>
                        </a:solidFill>
                      </a:endParaRPr>
                    </a:p>
                  </a:txBody>
                  <a:tcPr marL="99044" marR="99044" marT="99044" marB="99044">
                    <a:solidFill>
                      <a:schemeClr val="accent1"/>
                    </a:solidFill>
                  </a:tcPr>
                </a:tc>
                <a:extLst>
                  <a:ext uri="{0D108BD9-81ED-4DB2-BD59-A6C34878D82A}">
                    <a16:rowId xmlns:a16="http://schemas.microsoft.com/office/drawing/2014/main" val="10000"/>
                  </a:ext>
                </a:extLst>
              </a:tr>
              <a:tr h="1460482">
                <a:tc>
                  <a:txBody>
                    <a:bodyPr/>
                    <a:lstStyle/>
                    <a:p>
                      <a:pPr marL="0" lvl="0" indent="0" rtl="0">
                        <a:spcBef>
                          <a:spcPts val="0"/>
                        </a:spcBef>
                        <a:spcAft>
                          <a:spcPts val="0"/>
                        </a:spcAft>
                        <a:buNone/>
                      </a:pPr>
                      <a:r>
                        <a:rPr lang="en-US" sz="1500" smtClean="0"/>
                        <a:t>identificatie</a:t>
                      </a:r>
                      <a:endParaRPr lang="en-US" sz="1500"/>
                    </a:p>
                    <a:p>
                      <a:pPr marL="0" lvl="0" indent="0" rtl="0">
                        <a:spcBef>
                          <a:spcPts val="0"/>
                        </a:spcBef>
                        <a:spcAft>
                          <a:spcPts val="0"/>
                        </a:spcAft>
                        <a:buNone/>
                      </a:pPr>
                      <a:r>
                        <a:rPr lang="en-US" sz="1500" smtClean="0"/>
                        <a:t>voornaam</a:t>
                      </a:r>
                      <a:endParaRPr lang="en-US" sz="1500" dirty="0" err="1"/>
                    </a:p>
                    <a:p>
                      <a:pPr marL="0" lvl="0" indent="0">
                        <a:spcBef>
                          <a:spcPts val="0"/>
                        </a:spcBef>
                        <a:spcAft>
                          <a:spcPts val="0"/>
                        </a:spcAft>
                        <a:buNone/>
                      </a:pPr>
                      <a:r>
                        <a:rPr lang="en-US" sz="1500" dirty="0"/>
                        <a:t>n</a:t>
                      </a:r>
                      <a:r>
                        <a:rPr lang="en-US" sz="1500" smtClean="0"/>
                        <a:t>aam</a:t>
                      </a:r>
                      <a:endParaRPr lang="en-US" sz="1500" dirty="0"/>
                    </a:p>
                    <a:p>
                      <a:pPr marL="0" lvl="0" indent="0">
                        <a:spcBef>
                          <a:spcPts val="0"/>
                        </a:spcBef>
                        <a:spcAft>
                          <a:spcPts val="0"/>
                        </a:spcAft>
                        <a:buNone/>
                      </a:pPr>
                      <a:r>
                        <a:rPr lang="en-US" sz="1500" smtClean="0"/>
                        <a:t>contactinformatie</a:t>
                      </a:r>
                      <a:endParaRPr lang="en-US" sz="1500" dirty="0" err="1"/>
                    </a:p>
                  </a:txBody>
                  <a:tcPr marL="99044" marR="99044" marT="99044" marB="99044"/>
                </a:tc>
                <a:extLst>
                  <a:ext uri="{0D108BD9-81ED-4DB2-BD59-A6C34878D82A}">
                    <a16:rowId xmlns:a16="http://schemas.microsoft.com/office/drawing/2014/main" val="10001"/>
                  </a:ext>
                </a:extLst>
              </a:tr>
            </a:tbl>
          </a:graphicData>
        </a:graphic>
      </p:graphicFrame>
      <p:cxnSp>
        <p:nvCxnSpPr>
          <p:cNvPr id="12" name="Straight Arrow Connector 11">
            <a:extLst>
              <a:ext uri="{FF2B5EF4-FFF2-40B4-BE49-F238E27FC236}">
                <a16:creationId xmlns:a16="http://schemas.microsoft.com/office/drawing/2014/main" id="{02C1ED05-B8DB-4050-90F2-4C832F4CE7CF}"/>
              </a:ext>
            </a:extLst>
          </p:cNvPr>
          <p:cNvCxnSpPr>
            <a:cxnSpLocks/>
          </p:cNvCxnSpPr>
          <p:nvPr/>
        </p:nvCxnSpPr>
        <p:spPr>
          <a:xfrm>
            <a:off x="3133796" y="3519412"/>
            <a:ext cx="0" cy="96104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2FBCA78-DF1D-45E0-9BAC-0EBDC0FE0DC5}"/>
              </a:ext>
            </a:extLst>
          </p:cNvPr>
          <p:cNvSpPr txBox="1"/>
          <p:nvPr/>
        </p:nvSpPr>
        <p:spPr>
          <a:xfrm>
            <a:off x="2725907" y="3759417"/>
            <a:ext cx="1874755"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err="1">
                <a:cs typeface="Calibri"/>
              </a:rPr>
              <a:t>a</a:t>
            </a:r>
            <a:r>
              <a:rPr lang="en-US" sz="1400" smtClean="0">
                <a:cs typeface="Calibri"/>
              </a:rPr>
              <a:t>dopteert</a:t>
            </a:r>
            <a:endParaRPr lang="en-US" sz="1400" dirty="0" err="1">
              <a:cs typeface="Calibri"/>
            </a:endParaRPr>
          </a:p>
        </p:txBody>
      </p:sp>
      <p:graphicFrame>
        <p:nvGraphicFramePr>
          <p:cNvPr id="15" name="Google Shape;342;p48">
            <a:extLst>
              <a:ext uri="{FF2B5EF4-FFF2-40B4-BE49-F238E27FC236}">
                <a16:creationId xmlns:a16="http://schemas.microsoft.com/office/drawing/2014/main" id="{D6360E1E-D80E-4C02-8B08-47BDF8D8FBCB}"/>
              </a:ext>
            </a:extLst>
          </p:cNvPr>
          <p:cNvGraphicFramePr/>
          <p:nvPr>
            <p:extLst>
              <p:ext uri="{D42A27DB-BD31-4B8C-83A1-F6EECF244321}">
                <p14:modId xmlns:p14="http://schemas.microsoft.com/office/powerpoint/2010/main" val="2523671922"/>
              </p:ext>
            </p:extLst>
          </p:nvPr>
        </p:nvGraphicFramePr>
        <p:xfrm>
          <a:off x="7255411" y="1446836"/>
          <a:ext cx="2706627" cy="2072576"/>
        </p:xfrm>
        <a:graphic>
          <a:graphicData uri="http://schemas.openxmlformats.org/drawingml/2006/table">
            <a:tbl>
              <a:tblPr>
                <a:noFill/>
              </a:tblPr>
              <a:tblGrid>
                <a:gridCol w="2706627">
                  <a:extLst>
                    <a:ext uri="{9D8B030D-6E8A-4147-A177-3AD203B41FA5}">
                      <a16:colId xmlns:a16="http://schemas.microsoft.com/office/drawing/2014/main" val="20000"/>
                    </a:ext>
                  </a:extLst>
                </a:gridCol>
              </a:tblGrid>
              <a:tr h="495988">
                <a:tc>
                  <a:txBody>
                    <a:bodyPr/>
                    <a:lstStyle/>
                    <a:p>
                      <a:pPr marL="0" lvl="0" indent="0" algn="ctr" rtl="0">
                        <a:spcBef>
                          <a:spcPts val="0"/>
                        </a:spcBef>
                        <a:spcAft>
                          <a:spcPts val="0"/>
                        </a:spcAft>
                        <a:buNone/>
                      </a:pPr>
                      <a:r>
                        <a:rPr lang="en" sz="2000" b="1" dirty="0" err="1">
                          <a:solidFill>
                            <a:schemeClr val="tx2"/>
                          </a:solidFill>
                        </a:rPr>
                        <a:t>Adres</a:t>
                      </a:r>
                      <a:endParaRPr sz="2000" b="1" dirty="0" err="1">
                        <a:solidFill>
                          <a:schemeClr val="tx2"/>
                        </a:solidFill>
                      </a:endParaRPr>
                    </a:p>
                  </a:txBody>
                  <a:tcPr marL="99044" marR="99044" marT="99044" marB="99044">
                    <a:solidFill>
                      <a:schemeClr val="accent1"/>
                    </a:solidFill>
                  </a:tcPr>
                </a:tc>
                <a:extLst>
                  <a:ext uri="{0D108BD9-81ED-4DB2-BD59-A6C34878D82A}">
                    <a16:rowId xmlns:a16="http://schemas.microsoft.com/office/drawing/2014/main" val="10000"/>
                  </a:ext>
                </a:extLst>
              </a:tr>
              <a:tr h="1403430">
                <a:tc>
                  <a:txBody>
                    <a:bodyPr/>
                    <a:lstStyle/>
                    <a:p>
                      <a:pPr lvl="0" algn="l">
                        <a:buNone/>
                      </a:pPr>
                      <a:r>
                        <a:rPr lang="en-US" sz="1500" dirty="0" err="1"/>
                        <a:t>s</a:t>
                      </a:r>
                      <a:r>
                        <a:rPr lang="en-US" sz="1500" smtClean="0"/>
                        <a:t>traat</a:t>
                      </a:r>
                      <a:endParaRPr lang="en-US" sz="1500" dirty="0" err="1"/>
                    </a:p>
                    <a:p>
                      <a:pPr lvl="0" algn="l">
                        <a:buNone/>
                      </a:pPr>
                      <a:r>
                        <a:rPr lang="en-US" sz="1500" dirty="0" err="1"/>
                        <a:t>h</a:t>
                      </a:r>
                      <a:r>
                        <a:rPr lang="en-US" sz="1500" smtClean="0"/>
                        <a:t>uisnummer</a:t>
                      </a:r>
                      <a:endParaRPr lang="en-US" sz="1500" dirty="0" err="1"/>
                    </a:p>
                    <a:p>
                      <a:pPr lvl="0" algn="l">
                        <a:buNone/>
                      </a:pPr>
                      <a:r>
                        <a:rPr lang="en-US" sz="1500" dirty="0" err="1"/>
                        <a:t>b</a:t>
                      </a:r>
                      <a:r>
                        <a:rPr lang="en-US" sz="1500" smtClean="0"/>
                        <a:t>usnummer</a:t>
                      </a:r>
                      <a:endParaRPr lang="en-US" sz="1500" dirty="0" err="1"/>
                    </a:p>
                    <a:p>
                      <a:pPr lvl="0" algn="l">
                        <a:buNone/>
                      </a:pPr>
                      <a:r>
                        <a:rPr lang="en-US" sz="1500" dirty="0"/>
                        <a:t>p</a:t>
                      </a:r>
                      <a:r>
                        <a:rPr lang="en-US" sz="1500" smtClean="0"/>
                        <a:t>ostcode</a:t>
                      </a:r>
                      <a:endParaRPr lang="en-US" sz="1500" dirty="0"/>
                    </a:p>
                    <a:p>
                      <a:pPr lvl="0" algn="l">
                        <a:buNone/>
                      </a:pPr>
                      <a:r>
                        <a:rPr lang="en-US" sz="1500" dirty="0" err="1"/>
                        <a:t>g</a:t>
                      </a:r>
                      <a:r>
                        <a:rPr lang="en-US" sz="1500" smtClean="0"/>
                        <a:t>emeente</a:t>
                      </a:r>
                      <a:endParaRPr lang="en-US" sz="1500" dirty="0" err="1"/>
                    </a:p>
                    <a:p>
                      <a:pPr lvl="0" algn="l">
                        <a:buNone/>
                      </a:pPr>
                      <a:r>
                        <a:rPr lang="en-US" sz="1500" dirty="0"/>
                        <a:t>l</a:t>
                      </a:r>
                      <a:r>
                        <a:rPr lang="en-US" sz="1500" smtClean="0"/>
                        <a:t>and</a:t>
                      </a:r>
                      <a:endParaRPr lang="en-US" sz="1500" dirty="0"/>
                    </a:p>
                  </a:txBody>
                  <a:tcPr marL="99044" marR="99044" marT="99044" marB="99044"/>
                </a:tc>
                <a:extLst>
                  <a:ext uri="{0D108BD9-81ED-4DB2-BD59-A6C34878D82A}">
                    <a16:rowId xmlns:a16="http://schemas.microsoft.com/office/drawing/2014/main" val="10001"/>
                  </a:ext>
                </a:extLst>
              </a:tr>
            </a:tbl>
          </a:graphicData>
        </a:graphic>
      </p:graphicFrame>
      <p:cxnSp>
        <p:nvCxnSpPr>
          <p:cNvPr id="17" name="Straight Arrow Connector 16">
            <a:extLst>
              <a:ext uri="{FF2B5EF4-FFF2-40B4-BE49-F238E27FC236}">
                <a16:creationId xmlns:a16="http://schemas.microsoft.com/office/drawing/2014/main" id="{3A2060E5-C813-4FAD-BD87-33477DA6A6FD}"/>
              </a:ext>
            </a:extLst>
          </p:cNvPr>
          <p:cNvCxnSpPr>
            <a:cxnSpLocks/>
          </p:cNvCxnSpPr>
          <p:nvPr/>
        </p:nvCxnSpPr>
        <p:spPr>
          <a:xfrm>
            <a:off x="4632534" y="2185633"/>
            <a:ext cx="2622877"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0004678-3834-4282-A554-A7AC51D851D0}"/>
              </a:ext>
            </a:extLst>
          </p:cNvPr>
          <p:cNvSpPr txBox="1"/>
          <p:nvPr/>
        </p:nvSpPr>
        <p:spPr>
          <a:xfrm>
            <a:off x="5020655" y="1699006"/>
            <a:ext cx="1874755"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400" dirty="0">
              <a:cs typeface="Calibri"/>
            </a:endParaRPr>
          </a:p>
        </p:txBody>
      </p:sp>
      <p:sp>
        <p:nvSpPr>
          <p:cNvPr id="19" name="TextBox 18">
            <a:extLst>
              <a:ext uri="{FF2B5EF4-FFF2-40B4-BE49-F238E27FC236}">
                <a16:creationId xmlns:a16="http://schemas.microsoft.com/office/drawing/2014/main" id="{343F0EDD-8126-4E9A-9C94-209716F48800}"/>
              </a:ext>
            </a:extLst>
          </p:cNvPr>
          <p:cNvSpPr txBox="1"/>
          <p:nvPr/>
        </p:nvSpPr>
        <p:spPr>
          <a:xfrm>
            <a:off x="5006277" y="1839333"/>
            <a:ext cx="1874755"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BE" sz="1400" dirty="0"/>
              <a:t>h</a:t>
            </a:r>
            <a:r>
              <a:rPr lang="nl-BE" sz="1400" smtClean="0"/>
              <a:t>eeft</a:t>
            </a:r>
            <a:r>
              <a:rPr lang="en-US" sz="1400" smtClean="0"/>
              <a:t> </a:t>
            </a:r>
            <a:r>
              <a:rPr lang="en-US" sz="1400" dirty="0" err="1"/>
              <a:t>adres</a:t>
            </a:r>
            <a:endParaRPr lang="en-US" dirty="0"/>
          </a:p>
        </p:txBody>
      </p:sp>
      <p:sp>
        <p:nvSpPr>
          <p:cNvPr id="20" name="TextBox 19">
            <a:extLst>
              <a:ext uri="{FF2B5EF4-FFF2-40B4-BE49-F238E27FC236}">
                <a16:creationId xmlns:a16="http://schemas.microsoft.com/office/drawing/2014/main" id="{AD0B931A-59DB-4FE4-8C09-CA95DC2B44AA}"/>
              </a:ext>
            </a:extLst>
          </p:cNvPr>
          <p:cNvSpPr txBox="1"/>
          <p:nvPr/>
        </p:nvSpPr>
        <p:spPr>
          <a:xfrm>
            <a:off x="8506483" y="3846047"/>
            <a:ext cx="1351043"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smtClean="0"/>
              <a:t>heeft </a:t>
            </a:r>
            <a:r>
              <a:rPr lang="en-US" sz="1400" dirty="0" err="1"/>
              <a:t>adres</a:t>
            </a:r>
            <a:endParaRPr lang="en-US" dirty="0" err="1"/>
          </a:p>
        </p:txBody>
      </p:sp>
      <p:cxnSp>
        <p:nvCxnSpPr>
          <p:cNvPr id="21" name="Straight Arrow Connector 20">
            <a:extLst>
              <a:ext uri="{FF2B5EF4-FFF2-40B4-BE49-F238E27FC236}">
                <a16:creationId xmlns:a16="http://schemas.microsoft.com/office/drawing/2014/main" id="{CADE70C9-86A9-4C15-BE14-1F81D8A7CEA7}"/>
              </a:ext>
            </a:extLst>
          </p:cNvPr>
          <p:cNvCxnSpPr>
            <a:cxnSpLocks/>
            <a:stCxn id="9" idx="0"/>
            <a:endCxn id="15" idx="2"/>
          </p:cNvCxnSpPr>
          <p:nvPr/>
        </p:nvCxnSpPr>
        <p:spPr>
          <a:xfrm flipV="1">
            <a:off x="8608723" y="3519412"/>
            <a:ext cx="1" cy="96104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8CC073C-FDE9-4E1B-B2BB-7C1124B2884C}"/>
              </a:ext>
            </a:extLst>
          </p:cNvPr>
          <p:cNvCxnSpPr>
            <a:cxnSpLocks/>
          </p:cNvCxnSpPr>
          <p:nvPr/>
        </p:nvCxnSpPr>
        <p:spPr>
          <a:xfrm>
            <a:off x="4632534" y="3134540"/>
            <a:ext cx="2622877" cy="155753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DE71385-6873-4F1C-8E94-1A20AE278B9F}"/>
              </a:ext>
            </a:extLst>
          </p:cNvPr>
          <p:cNvSpPr txBox="1"/>
          <p:nvPr/>
        </p:nvSpPr>
        <p:spPr>
          <a:xfrm rot="1879865">
            <a:off x="5087131" y="3587059"/>
            <a:ext cx="1874755"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BE" sz="1400">
                <a:cs typeface="Calibri"/>
              </a:rPr>
              <a:t>i</a:t>
            </a:r>
            <a:r>
              <a:rPr lang="nl-BE" sz="1400" smtClean="0">
                <a:cs typeface="Calibri"/>
              </a:rPr>
              <a:t>s contacpersoon </a:t>
            </a:r>
            <a:r>
              <a:rPr lang="nl-BE" sz="1400" dirty="0">
                <a:cs typeface="Calibri"/>
              </a:rPr>
              <a:t>b</a:t>
            </a:r>
            <a:r>
              <a:rPr lang="nl-BE" sz="1400" smtClean="0">
                <a:cs typeface="Calibri"/>
              </a:rPr>
              <a:t>ij</a:t>
            </a:r>
            <a:endParaRPr lang="nl-BE" dirty="0"/>
          </a:p>
        </p:txBody>
      </p:sp>
    </p:spTree>
    <p:extLst>
      <p:ext uri="{BB962C8B-B14F-4D97-AF65-F5344CB8AC3E}">
        <p14:creationId xmlns:p14="http://schemas.microsoft.com/office/powerpoint/2010/main" val="21450454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285750" indent="-285750">
              <a:buFont typeface="Arial" panose="020B0604020202020204" pitchFamily="34" charset="0"/>
              <a:buChar char="•"/>
            </a:pPr>
            <a:r>
              <a:rPr lang="nl-BE" smtClean="0">
                <a:latin typeface="FlandersArtSans-Bold" panose="00000800000000000000"/>
              </a:rPr>
              <a:t>Valideren (en zo nodig uitbreiden) van de use cases voor deze </a:t>
            </a:r>
            <a:r>
              <a:rPr lang="nl-BE" smtClean="0">
                <a:latin typeface="FlandersArtSans-Bold" panose="00000800000000000000"/>
              </a:rPr>
              <a:t>standaard.</a:t>
            </a:r>
            <a:endParaRPr lang="nl-BE" smtClean="0">
              <a:latin typeface="FlandersArtSans-Bold" panose="00000800000000000000"/>
            </a:endParaRPr>
          </a:p>
          <a:p>
            <a:pPr marL="285750" indent="-285750">
              <a:buFont typeface="Arial" panose="020B0604020202020204" pitchFamily="34" charset="0"/>
              <a:buChar char="•"/>
            </a:pPr>
            <a:endParaRPr lang="nl-BE">
              <a:latin typeface="FlandersArtSans-Bold" panose="00000800000000000000"/>
            </a:endParaRPr>
          </a:p>
          <a:p>
            <a:pPr marL="285750" indent="-285750">
              <a:buFont typeface="Arial" panose="020B0604020202020204" pitchFamily="34" charset="0"/>
              <a:buChar char="•"/>
            </a:pPr>
            <a:r>
              <a:rPr lang="nl-BE" smtClean="0">
                <a:latin typeface="FlandersArtSans-Bold" panose="00000800000000000000"/>
              </a:rPr>
              <a:t>Brainstormsessie </a:t>
            </a:r>
            <a:r>
              <a:rPr lang="nl-BE">
                <a:latin typeface="FlandersArtSans-Bold" panose="00000800000000000000"/>
              </a:rPr>
              <a:t>om een initieel idee te krijgen welke entiteiten (klassen) – die te maken hebben met </a:t>
            </a:r>
            <a:r>
              <a:rPr lang="nl-BE" b="1" smtClean="0">
                <a:latin typeface="FlandersArtSans-Bold" panose="00000800000000000000"/>
              </a:rPr>
              <a:t>mobiliteit </a:t>
            </a:r>
            <a:r>
              <a:rPr lang="nl-BE" smtClean="0">
                <a:latin typeface="FlandersArtSans-Bold" panose="00000800000000000000"/>
              </a:rPr>
              <a:t>– </a:t>
            </a:r>
            <a:r>
              <a:rPr lang="nl-BE">
                <a:latin typeface="FlandersArtSans-Bold" panose="00000800000000000000"/>
              </a:rPr>
              <a:t>er nodig zijn om de datastandaard op te </a:t>
            </a:r>
            <a:r>
              <a:rPr lang="nl-BE" smtClean="0">
                <a:latin typeface="FlandersArtSans-Bold" panose="00000800000000000000"/>
              </a:rPr>
              <a:t>starten.</a:t>
            </a:r>
            <a:endParaRPr lang="nl-BE" smtClean="0">
              <a:latin typeface="FlandersArtSans-Bold" panose="00000800000000000000"/>
            </a:endParaRPr>
          </a:p>
          <a:p>
            <a:pPr marL="0" indent="0">
              <a:buNone/>
            </a:pPr>
            <a:endParaRPr lang="nl-BE">
              <a:latin typeface="FlandersArtSans-Bold" panose="00000800000000000000"/>
            </a:endParaRPr>
          </a:p>
          <a:p>
            <a:pPr marL="285750" indent="-285750">
              <a:buFont typeface="Arial" panose="020B0604020202020204" pitchFamily="34" charset="0"/>
              <a:buChar char="•"/>
            </a:pPr>
            <a:r>
              <a:rPr lang="nl-BE">
                <a:latin typeface="FlandersArtSans-Bold" panose="00000800000000000000"/>
              </a:rPr>
              <a:t>Scope afbakening voor </a:t>
            </a:r>
            <a:r>
              <a:rPr lang="nl-BE" smtClean="0">
                <a:latin typeface="FlandersArtSans-Bold" panose="00000800000000000000"/>
              </a:rPr>
              <a:t>het </a:t>
            </a:r>
            <a:r>
              <a:rPr lang="nl-BE" smtClean="0">
                <a:latin typeface="FlandersArtSans-Bold" panose="00000800000000000000"/>
              </a:rPr>
              <a:t>OSLO-traject.</a:t>
            </a:r>
            <a:endParaRPr lang="nl-BE">
              <a:latin typeface="FlandersArtSans-Bold" panose="00000800000000000000"/>
            </a:endParaRPr>
          </a:p>
          <a:p>
            <a:pPr marL="0" indent="0">
              <a:buNone/>
            </a:pPr>
            <a:endParaRPr lang="en-US" smtClean="0"/>
          </a:p>
        </p:txBody>
      </p:sp>
      <p:sp>
        <p:nvSpPr>
          <p:cNvPr id="4" name="Slide Number Placeholder 3"/>
          <p:cNvSpPr>
            <a:spLocks noGrp="1"/>
          </p:cNvSpPr>
          <p:nvPr>
            <p:ph type="sldNum" sz="quarter" idx="4"/>
          </p:nvPr>
        </p:nvSpPr>
        <p:spPr/>
        <p:txBody>
          <a:bodyPr/>
          <a:lstStyle/>
          <a:p>
            <a:fld id="{C9C406F6-A053-43CA-AEC8-FA3EEE83A3FB}" type="slidenum">
              <a:rPr lang="nl-BE" smtClean="0"/>
              <a:pPr/>
              <a:t>43</a:t>
            </a:fld>
            <a:endParaRPr lang="nl-BE" dirty="0"/>
          </a:p>
        </p:txBody>
      </p:sp>
      <p:sp>
        <p:nvSpPr>
          <p:cNvPr id="5" name="Shape 540"/>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defPPr>
              <a:defRPr lang="en-US"/>
            </a:defPPr>
            <a:lvl1pPr>
              <a:lnSpc>
                <a:spcPct val="75000"/>
              </a:lnSpc>
              <a:buClr>
                <a:srgbClr val="FFFFFF"/>
              </a:buClr>
              <a:defRPr sz="4000" b="1">
                <a:latin typeface="FlandersArtSans-Bold" panose="00000800000000000000"/>
                <a:ea typeface="Calibri"/>
                <a:cs typeface="Calibri"/>
              </a:defRPr>
            </a:lvl1pPr>
          </a:lstStyle>
          <a:p>
            <a:r>
              <a:rPr lang="nl-BE">
                <a:sym typeface="Calibri"/>
              </a:rPr>
              <a:t>Doel van deze workshop</a:t>
            </a:r>
            <a:endParaRPr lang="nl-BE" dirty="0">
              <a:sym typeface="Calibri"/>
            </a:endParaRPr>
          </a:p>
        </p:txBody>
      </p:sp>
    </p:spTree>
    <p:extLst>
      <p:ext uri="{BB962C8B-B14F-4D97-AF65-F5344CB8AC3E}">
        <p14:creationId xmlns:p14="http://schemas.microsoft.com/office/powerpoint/2010/main" val="27742858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b="1" dirty="0" smtClean="0">
                <a:latin typeface="FlandersArtSans-Bold" panose="00000800000000000000" charset="0"/>
              </a:rPr>
              <a:t>Brainstormsessie</a:t>
            </a:r>
            <a:endParaRPr lang="nl-BE" b="1" dirty="0">
              <a:latin typeface="FlandersArtSans-Bold" panose="00000800000000000000" charset="0"/>
            </a:endParaRPr>
          </a:p>
        </p:txBody>
      </p:sp>
    </p:spTree>
    <p:extLst>
      <p:ext uri="{BB962C8B-B14F-4D97-AF65-F5344CB8AC3E}">
        <p14:creationId xmlns:p14="http://schemas.microsoft.com/office/powerpoint/2010/main" val="18366873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38201" y="1317455"/>
            <a:ext cx="10515600" cy="4992328"/>
          </a:xfrm>
        </p:spPr>
        <p:txBody>
          <a:bodyPr/>
          <a:lstStyle/>
          <a:p>
            <a:pPr marL="457200" indent="-457200">
              <a:buFont typeface="+mj-lt"/>
              <a:buAutoNum type="arabicPeriod"/>
            </a:pPr>
            <a:r>
              <a:rPr lang="nl-BE" smtClean="0"/>
              <a:t>Use cases </a:t>
            </a:r>
            <a:r>
              <a:rPr lang="nl-BE" dirty="0" smtClean="0"/>
              <a:t>identificeren </a:t>
            </a:r>
            <a:r>
              <a:rPr lang="nl-BE" smtClean="0"/>
              <a:t>(15’)</a:t>
            </a:r>
            <a:endParaRPr lang="nl-BE" dirty="0" smtClean="0"/>
          </a:p>
          <a:p>
            <a:pPr marL="457200" indent="-457200">
              <a:buFont typeface="+mj-lt"/>
              <a:buAutoNum type="arabicPeriod"/>
            </a:pPr>
            <a:r>
              <a:rPr lang="nl-BE" smtClean="0"/>
              <a:t>Plenaire b</a:t>
            </a:r>
            <a:r>
              <a:rPr lang="nl-BE" smtClean="0"/>
              <a:t>espreking use </a:t>
            </a:r>
            <a:r>
              <a:rPr lang="nl-BE" dirty="0" smtClean="0"/>
              <a:t>cases </a:t>
            </a:r>
            <a:r>
              <a:rPr lang="nl-BE" smtClean="0"/>
              <a:t>(15’)</a:t>
            </a:r>
            <a:endParaRPr lang="nl-BE" dirty="0" smtClean="0"/>
          </a:p>
          <a:p>
            <a:pPr marL="457200" indent="-457200">
              <a:buFont typeface="+mj-lt"/>
              <a:buAutoNum type="arabicPeriod"/>
            </a:pPr>
            <a:r>
              <a:rPr lang="nl-BE" smtClean="0"/>
              <a:t>Klassen en scope definiëren </a:t>
            </a:r>
            <a:r>
              <a:rPr lang="nl-BE" dirty="0" smtClean="0"/>
              <a:t>voor deze </a:t>
            </a:r>
            <a:r>
              <a:rPr lang="nl-BE" dirty="0" err="1" smtClean="0"/>
              <a:t>use</a:t>
            </a:r>
            <a:r>
              <a:rPr lang="nl-BE" dirty="0" smtClean="0"/>
              <a:t> </a:t>
            </a:r>
            <a:r>
              <a:rPr lang="nl-BE" smtClean="0"/>
              <a:t>cases (60’)</a:t>
            </a:r>
            <a:endParaRPr lang="nl-BE" dirty="0" smtClean="0"/>
          </a:p>
          <a:p>
            <a:pPr marL="457200" indent="-457200">
              <a:buFont typeface="+mj-lt"/>
              <a:buAutoNum type="arabicPeriod"/>
            </a:pPr>
            <a:r>
              <a:rPr lang="nl-BE" smtClean="0"/>
              <a:t>Plenair consolideren (30’)</a:t>
            </a:r>
            <a:endParaRPr lang="nl-BE" dirty="0" smtClean="0"/>
          </a:p>
          <a:p>
            <a:pPr marL="457200" indent="-457200">
              <a:buFont typeface="+mj-lt"/>
              <a:buAutoNum type="arabicPeriod"/>
            </a:pPr>
            <a:endParaRPr lang="nl-BE" dirty="0"/>
          </a:p>
          <a:p>
            <a:pPr marL="457200" indent="-457200">
              <a:buFont typeface="+mj-lt"/>
              <a:buAutoNum type="arabicPeriod"/>
            </a:pPr>
            <a:endParaRPr lang="nl-BE" dirty="0" smtClean="0"/>
          </a:p>
          <a:p>
            <a:pPr marL="457200" indent="-457200">
              <a:buFont typeface="+mj-lt"/>
              <a:buAutoNum type="arabicPeriod"/>
            </a:pPr>
            <a:endParaRPr lang="nl-BE" dirty="0" smtClean="0"/>
          </a:p>
          <a:p>
            <a:pPr marL="457200" indent="-457200">
              <a:buFont typeface="+mj-lt"/>
              <a:buAutoNum type="arabicPeriod"/>
            </a:pPr>
            <a:endParaRPr lang="nl-BE" dirty="0"/>
          </a:p>
          <a:p>
            <a:pPr marL="0" indent="0">
              <a:buNone/>
            </a:pPr>
            <a:endParaRPr lang="nl-BE" dirty="0" smtClean="0"/>
          </a:p>
        </p:txBody>
      </p:sp>
      <p:sp>
        <p:nvSpPr>
          <p:cNvPr id="3" name="Title 2"/>
          <p:cNvSpPr>
            <a:spLocks noGrp="1"/>
          </p:cNvSpPr>
          <p:nvPr>
            <p:ph type="title"/>
          </p:nvPr>
        </p:nvSpPr>
        <p:spPr/>
        <p:txBody>
          <a:bodyPr/>
          <a:lstStyle/>
          <a:p>
            <a:r>
              <a:rPr lang="nl-BE" dirty="0" smtClean="0"/>
              <a:t>Aanpak</a:t>
            </a: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45</a:t>
            </a:fld>
            <a:endParaRPr lang="nl-BE" dirty="0"/>
          </a:p>
        </p:txBody>
      </p:sp>
      <p:grpSp>
        <p:nvGrpSpPr>
          <p:cNvPr id="5" name="Group 4"/>
          <p:cNvGrpSpPr/>
          <p:nvPr/>
        </p:nvGrpSpPr>
        <p:grpSpPr>
          <a:xfrm>
            <a:off x="3765808" y="3773704"/>
            <a:ext cx="5721926" cy="2555720"/>
            <a:chOff x="4197928" y="3473051"/>
            <a:chExt cx="5721926" cy="2555720"/>
          </a:xfrm>
        </p:grpSpPr>
        <p:grpSp>
          <p:nvGrpSpPr>
            <p:cNvPr id="6" name="Group 5"/>
            <p:cNvGrpSpPr/>
            <p:nvPr/>
          </p:nvGrpSpPr>
          <p:grpSpPr>
            <a:xfrm>
              <a:off x="4197928" y="3473051"/>
              <a:ext cx="5721926" cy="2555720"/>
              <a:chOff x="4197928" y="3473051"/>
              <a:chExt cx="5721926" cy="2555720"/>
            </a:xfrm>
          </p:grpSpPr>
          <p:pic>
            <p:nvPicPr>
              <p:cNvPr id="9" name="Picture 8"/>
              <p:cNvPicPr>
                <a:picLocks noChangeAspect="1"/>
              </p:cNvPicPr>
              <p:nvPr/>
            </p:nvPicPr>
            <p:blipFill>
              <a:blip r:embed="rId2"/>
              <a:stretch>
                <a:fillRect/>
              </a:stretch>
            </p:blipFill>
            <p:spPr>
              <a:xfrm>
                <a:off x="5245628" y="3618610"/>
                <a:ext cx="2772162" cy="2410161"/>
              </a:xfrm>
              <a:prstGeom prst="rect">
                <a:avLst/>
              </a:prstGeom>
            </p:spPr>
          </p:pic>
          <p:sp>
            <p:nvSpPr>
              <p:cNvPr id="10" name="TextBox 9"/>
              <p:cNvSpPr txBox="1"/>
              <p:nvPr/>
            </p:nvSpPr>
            <p:spPr>
              <a:xfrm>
                <a:off x="6912263" y="3473051"/>
                <a:ext cx="1745673" cy="307777"/>
              </a:xfrm>
              <a:prstGeom prst="rect">
                <a:avLst/>
              </a:prstGeom>
              <a:noFill/>
            </p:spPr>
            <p:txBody>
              <a:bodyPr wrap="square" rtlCol="0">
                <a:spAutoFit/>
              </a:bodyPr>
              <a:lstStyle/>
              <a:p>
                <a:r>
                  <a:rPr lang="nl-BE" sz="1400" b="1" dirty="0">
                    <a:latin typeface="FlandersArtSans-Regular" panose="00000500000000000000" pitchFamily="2" charset="0"/>
                  </a:rPr>
                  <a:t>Facilitator</a:t>
                </a:r>
              </a:p>
            </p:txBody>
          </p:sp>
          <p:sp>
            <p:nvSpPr>
              <p:cNvPr id="11" name="TextBox 10"/>
              <p:cNvSpPr txBox="1"/>
              <p:nvPr/>
            </p:nvSpPr>
            <p:spPr>
              <a:xfrm>
                <a:off x="4197928" y="4941795"/>
                <a:ext cx="1745673" cy="307777"/>
              </a:xfrm>
              <a:prstGeom prst="rect">
                <a:avLst/>
              </a:prstGeom>
              <a:noFill/>
            </p:spPr>
            <p:txBody>
              <a:bodyPr wrap="square" rtlCol="0">
                <a:spAutoFit/>
              </a:bodyPr>
              <a:lstStyle/>
              <a:p>
                <a:r>
                  <a:rPr lang="nl-BE" sz="1400" b="1" dirty="0">
                    <a:latin typeface="FlandersArtSans-Regular" panose="00000500000000000000" pitchFamily="2" charset="0"/>
                  </a:rPr>
                  <a:t>Team naam</a:t>
                </a:r>
              </a:p>
            </p:txBody>
          </p:sp>
          <p:sp>
            <p:nvSpPr>
              <p:cNvPr id="12" name="TextBox 11"/>
              <p:cNvSpPr txBox="1"/>
              <p:nvPr/>
            </p:nvSpPr>
            <p:spPr>
              <a:xfrm>
                <a:off x="8017790" y="4423438"/>
                <a:ext cx="1745673" cy="307777"/>
              </a:xfrm>
              <a:prstGeom prst="rect">
                <a:avLst/>
              </a:prstGeom>
              <a:noFill/>
            </p:spPr>
            <p:txBody>
              <a:bodyPr wrap="square" rtlCol="0">
                <a:spAutoFit/>
              </a:bodyPr>
              <a:lstStyle/>
              <a:p>
                <a:r>
                  <a:rPr lang="nl-BE" sz="1400" b="1" dirty="0">
                    <a:latin typeface="FlandersArtSans-Regular" panose="00000500000000000000" pitchFamily="2" charset="0"/>
                  </a:rPr>
                  <a:t>Deelnemer</a:t>
                </a:r>
              </a:p>
            </p:txBody>
          </p:sp>
          <p:sp>
            <p:nvSpPr>
              <p:cNvPr id="13" name="TextBox 12"/>
              <p:cNvSpPr txBox="1"/>
              <p:nvPr/>
            </p:nvSpPr>
            <p:spPr>
              <a:xfrm>
                <a:off x="4216400" y="3586344"/>
                <a:ext cx="1745673" cy="307777"/>
              </a:xfrm>
              <a:prstGeom prst="rect">
                <a:avLst/>
              </a:prstGeom>
              <a:noFill/>
            </p:spPr>
            <p:txBody>
              <a:bodyPr wrap="square" rtlCol="0">
                <a:spAutoFit/>
              </a:bodyPr>
              <a:lstStyle/>
              <a:p>
                <a:r>
                  <a:rPr lang="nl-BE" sz="1400" b="1" dirty="0">
                    <a:latin typeface="FlandersArtSans-Regular" panose="00000500000000000000" pitchFamily="2" charset="0"/>
                  </a:rPr>
                  <a:t>Flipchart</a:t>
                </a:r>
              </a:p>
            </p:txBody>
          </p:sp>
          <p:sp>
            <p:nvSpPr>
              <p:cNvPr id="14" name="TextBox 13"/>
              <p:cNvSpPr txBox="1"/>
              <p:nvPr/>
            </p:nvSpPr>
            <p:spPr>
              <a:xfrm>
                <a:off x="8174181" y="5348352"/>
                <a:ext cx="1745673" cy="523220"/>
              </a:xfrm>
              <a:prstGeom prst="rect">
                <a:avLst/>
              </a:prstGeom>
              <a:noFill/>
            </p:spPr>
            <p:txBody>
              <a:bodyPr wrap="square" rtlCol="0">
                <a:spAutoFit/>
              </a:bodyPr>
              <a:lstStyle/>
              <a:p>
                <a:r>
                  <a:rPr lang="nl-BE" sz="1400" b="1" dirty="0">
                    <a:latin typeface="FlandersArtSans-Regular" panose="00000500000000000000" pitchFamily="2" charset="0"/>
                  </a:rPr>
                  <a:t>Post-</a:t>
                </a:r>
                <a:r>
                  <a:rPr lang="nl-BE" sz="1400" b="1" dirty="0" err="1">
                    <a:latin typeface="FlandersArtSans-Regular" panose="00000500000000000000" pitchFamily="2" charset="0"/>
                  </a:rPr>
                  <a:t>its</a:t>
                </a:r>
                <a:r>
                  <a:rPr lang="nl-BE" sz="1400" b="1" dirty="0">
                    <a:latin typeface="FlandersArtSans-Regular" panose="00000500000000000000" pitchFamily="2" charset="0"/>
                  </a:rPr>
                  <a:t>, stiften,…</a:t>
                </a:r>
              </a:p>
            </p:txBody>
          </p:sp>
          <p:cxnSp>
            <p:nvCxnSpPr>
              <p:cNvPr id="15" name="Straight Connector 14"/>
              <p:cNvCxnSpPr>
                <a:endCxn id="14" idx="1"/>
              </p:cNvCxnSpPr>
              <p:nvPr/>
            </p:nvCxnSpPr>
            <p:spPr>
              <a:xfrm>
                <a:off x="6797964" y="5095683"/>
                <a:ext cx="1376217" cy="514279"/>
              </a:xfrm>
              <a:prstGeom prst="line">
                <a:avLst/>
              </a:prstGeom>
            </p:spPr>
            <p:style>
              <a:lnRef idx="1">
                <a:schemeClr val="dk1"/>
              </a:lnRef>
              <a:fillRef idx="0">
                <a:schemeClr val="dk1"/>
              </a:fillRef>
              <a:effectRef idx="0">
                <a:schemeClr val="dk1"/>
              </a:effectRef>
              <a:fontRef idx="minor">
                <a:schemeClr val="tx1"/>
              </a:fontRef>
            </p:style>
          </p:cxnSp>
        </p:grpSp>
        <p:cxnSp>
          <p:nvCxnSpPr>
            <p:cNvPr id="7" name="Straight Connector 6"/>
            <p:cNvCxnSpPr>
              <a:endCxn id="12" idx="1"/>
            </p:cNvCxnSpPr>
            <p:nvPr/>
          </p:nvCxnSpPr>
          <p:spPr>
            <a:xfrm flipV="1">
              <a:off x="7693891" y="4577327"/>
              <a:ext cx="323899" cy="119091"/>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flipV="1">
              <a:off x="6807827" y="3742540"/>
              <a:ext cx="318125" cy="153888"/>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933191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D142DC-4670-4248-989C-0C86E0DB7262}"/>
              </a:ext>
            </a:extLst>
          </p:cNvPr>
          <p:cNvSpPr>
            <a:spLocks noGrp="1"/>
          </p:cNvSpPr>
          <p:nvPr>
            <p:ph sz="quarter" idx="10"/>
          </p:nvPr>
        </p:nvSpPr>
        <p:spPr/>
        <p:txBody>
          <a:bodyPr vert="horz" lIns="91440" tIns="45720" rIns="91440" bIns="45720" rtlCol="0" anchor="t">
            <a:normAutofit/>
          </a:bodyPr>
          <a:lstStyle/>
          <a:p>
            <a:pPr marL="457200" indent="-457200">
              <a:buAutoNum type="arabicPeriod"/>
            </a:pPr>
            <a:r>
              <a:rPr lang="nl-BE" smtClean="0"/>
              <a:t>Bespreek in groepen welke use cases jullie zien voor een open datastandaard over mobiliteit?</a:t>
            </a:r>
            <a:br>
              <a:rPr lang="nl-BE" smtClean="0"/>
            </a:br>
            <a:endParaRPr lang="nl-BE"/>
          </a:p>
          <a:p>
            <a:pPr marL="457200" indent="-457200">
              <a:buAutoNum type="arabicPeriod"/>
            </a:pPr>
            <a:r>
              <a:rPr lang="nl-BE"/>
              <a:t>Kies per groep de drie use cases die </a:t>
            </a:r>
            <a:r>
              <a:rPr lang="nl-BE" smtClean="0"/>
              <a:t>het belangrijkst zijn </a:t>
            </a:r>
            <a:r>
              <a:rPr lang="nl-BE"/>
              <a:t>volgens jullie.</a:t>
            </a:r>
            <a:endParaRPr lang="nl-BE" dirty="0"/>
          </a:p>
        </p:txBody>
      </p:sp>
      <p:sp>
        <p:nvSpPr>
          <p:cNvPr id="3" name="Title 2">
            <a:extLst>
              <a:ext uri="{FF2B5EF4-FFF2-40B4-BE49-F238E27FC236}">
                <a16:creationId xmlns:a16="http://schemas.microsoft.com/office/drawing/2014/main" id="{2246A299-7213-4BEB-BFAA-8CC77B2046EF}"/>
              </a:ext>
            </a:extLst>
          </p:cNvPr>
          <p:cNvSpPr>
            <a:spLocks noGrp="1"/>
          </p:cNvSpPr>
          <p:nvPr>
            <p:ph type="title"/>
          </p:nvPr>
        </p:nvSpPr>
        <p:spPr>
          <a:xfrm>
            <a:off x="838200" y="365126"/>
            <a:ext cx="10834815" cy="984352"/>
          </a:xfrm>
        </p:spPr>
        <p:txBody>
          <a:bodyPr/>
          <a:lstStyle/>
          <a:p>
            <a:r>
              <a:rPr lang="en-US" dirty="0" err="1"/>
              <a:t>Stap</a:t>
            </a:r>
            <a:r>
              <a:rPr lang="en-US" dirty="0"/>
              <a:t> 1</a:t>
            </a:r>
            <a:r>
              <a:rPr lang="en-US"/>
              <a:t>: </a:t>
            </a:r>
            <a:r>
              <a:rPr lang="en-US" smtClean="0"/>
              <a:t>U</a:t>
            </a:r>
            <a:r>
              <a:rPr lang="nl-BE" smtClean="0"/>
              <a:t>se </a:t>
            </a:r>
            <a:r>
              <a:rPr lang="nl-BE" dirty="0"/>
              <a:t>cases identificeren</a:t>
            </a:r>
            <a:r>
              <a:rPr lang="en-US" dirty="0" smtClean="0"/>
              <a:t> </a:t>
            </a:r>
            <a:r>
              <a:rPr lang="en-US" smtClean="0"/>
              <a:t>(15')</a:t>
            </a:r>
            <a:endParaRPr lang="en-US" dirty="0"/>
          </a:p>
        </p:txBody>
      </p:sp>
      <p:sp>
        <p:nvSpPr>
          <p:cNvPr id="5" name="Slide Number Placeholder 4">
            <a:extLst>
              <a:ext uri="{FF2B5EF4-FFF2-40B4-BE49-F238E27FC236}">
                <a16:creationId xmlns:a16="http://schemas.microsoft.com/office/drawing/2014/main" id="{32CB9152-A387-4F62-BC0A-27127B9AFF90}"/>
              </a:ext>
            </a:extLst>
          </p:cNvPr>
          <p:cNvSpPr>
            <a:spLocks noGrp="1"/>
          </p:cNvSpPr>
          <p:nvPr>
            <p:ph type="sldNum" sz="quarter" idx="4"/>
          </p:nvPr>
        </p:nvSpPr>
        <p:spPr/>
        <p:txBody>
          <a:bodyPr/>
          <a:lstStyle/>
          <a:p>
            <a:fld id="{C9C406F6-A053-43CA-AEC8-FA3EEE83A3FB}" type="slidenum">
              <a:rPr lang="nl-BE" smtClean="0"/>
              <a:pPr/>
              <a:t>46</a:t>
            </a:fld>
            <a:endParaRPr lang="nl-BE"/>
          </a:p>
        </p:txBody>
      </p:sp>
    </p:spTree>
    <p:extLst>
      <p:ext uri="{BB962C8B-B14F-4D97-AF65-F5344CB8AC3E}">
        <p14:creationId xmlns:p14="http://schemas.microsoft.com/office/powerpoint/2010/main" val="31223300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6A299-7213-4BEB-BFAA-8CC77B2046EF}"/>
              </a:ext>
            </a:extLst>
          </p:cNvPr>
          <p:cNvSpPr>
            <a:spLocks noGrp="1"/>
          </p:cNvSpPr>
          <p:nvPr>
            <p:ph type="title"/>
          </p:nvPr>
        </p:nvSpPr>
        <p:spPr>
          <a:xfrm>
            <a:off x="838200" y="365126"/>
            <a:ext cx="10911213" cy="984352"/>
          </a:xfrm>
        </p:spPr>
        <p:txBody>
          <a:bodyPr/>
          <a:lstStyle/>
          <a:p>
            <a:r>
              <a:rPr lang="en-US" dirty="0" err="1"/>
              <a:t>Stap</a:t>
            </a:r>
            <a:r>
              <a:rPr lang="en-US" dirty="0"/>
              <a:t> </a:t>
            </a:r>
            <a:r>
              <a:rPr lang="en-US" dirty="0" smtClean="0"/>
              <a:t>2</a:t>
            </a:r>
            <a:r>
              <a:rPr lang="en-US" smtClean="0"/>
              <a:t>: </a:t>
            </a:r>
            <a:r>
              <a:rPr lang="nl-BE" smtClean="0"/>
              <a:t>Plenaire b</a:t>
            </a:r>
            <a:r>
              <a:rPr lang="nl-BE" smtClean="0"/>
              <a:t>espreking </a:t>
            </a:r>
            <a:r>
              <a:rPr lang="nl-BE" smtClean="0"/>
              <a:t>use </a:t>
            </a:r>
            <a:r>
              <a:rPr lang="nl-BE" smtClean="0"/>
              <a:t>cases </a:t>
            </a:r>
            <a:r>
              <a:rPr lang="en-US" smtClean="0"/>
              <a:t>(15')</a:t>
            </a:r>
            <a:endParaRPr lang="en-US" dirty="0"/>
          </a:p>
        </p:txBody>
      </p:sp>
      <p:sp>
        <p:nvSpPr>
          <p:cNvPr id="5" name="Slide Number Placeholder 4">
            <a:extLst>
              <a:ext uri="{FF2B5EF4-FFF2-40B4-BE49-F238E27FC236}">
                <a16:creationId xmlns:a16="http://schemas.microsoft.com/office/drawing/2014/main" id="{32CB9152-A387-4F62-BC0A-27127B9AFF90}"/>
              </a:ext>
            </a:extLst>
          </p:cNvPr>
          <p:cNvSpPr>
            <a:spLocks noGrp="1"/>
          </p:cNvSpPr>
          <p:nvPr>
            <p:ph type="sldNum" sz="quarter" idx="4"/>
          </p:nvPr>
        </p:nvSpPr>
        <p:spPr/>
        <p:txBody>
          <a:bodyPr/>
          <a:lstStyle/>
          <a:p>
            <a:fld id="{C9C406F6-A053-43CA-AEC8-FA3EEE83A3FB}" type="slidenum">
              <a:rPr lang="nl-BE" smtClean="0"/>
              <a:pPr/>
              <a:t>47</a:t>
            </a:fld>
            <a:endParaRPr lang="nl-BE"/>
          </a:p>
        </p:txBody>
      </p:sp>
      <p:sp>
        <p:nvSpPr>
          <p:cNvPr id="6" name="Content Placeholder 1">
            <a:extLst>
              <a:ext uri="{FF2B5EF4-FFF2-40B4-BE49-F238E27FC236}">
                <a16:creationId xmlns:a16="http://schemas.microsoft.com/office/drawing/2014/main" id="{FDD142DC-4670-4248-989C-0C86E0DB7262}"/>
              </a:ext>
            </a:extLst>
          </p:cNvPr>
          <p:cNvSpPr>
            <a:spLocks noGrp="1"/>
          </p:cNvSpPr>
          <p:nvPr>
            <p:ph sz="quarter" idx="10"/>
          </p:nvPr>
        </p:nvSpPr>
        <p:spPr>
          <a:xfrm>
            <a:off x="838201" y="1482215"/>
            <a:ext cx="10515600" cy="4992328"/>
          </a:xfrm>
        </p:spPr>
        <p:txBody>
          <a:bodyPr vert="horz" lIns="91440" tIns="45720" rIns="91440" bIns="45720" rtlCol="0" anchor="t">
            <a:normAutofit/>
          </a:bodyPr>
          <a:lstStyle/>
          <a:p>
            <a:pPr marL="457200" indent="-457200">
              <a:buAutoNum type="arabicPeriod"/>
            </a:pPr>
            <a:r>
              <a:rPr lang="nl-BE" smtClean="0"/>
              <a:t>Plenair de gekozen use cases bespreken</a:t>
            </a:r>
            <a:r>
              <a:rPr lang="nl-BE" smtClean="0"/>
              <a:t>.</a:t>
            </a:r>
            <a:endParaRPr lang="nl-BE" smtClean="0"/>
          </a:p>
        </p:txBody>
      </p:sp>
    </p:spTree>
    <p:extLst>
      <p:ext uri="{BB962C8B-B14F-4D97-AF65-F5344CB8AC3E}">
        <p14:creationId xmlns:p14="http://schemas.microsoft.com/office/powerpoint/2010/main" val="2443523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flipchart"/>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79300" y="3791055"/>
            <a:ext cx="2767782" cy="276778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DD142DC-4670-4248-989C-0C86E0DB7262}"/>
              </a:ext>
            </a:extLst>
          </p:cNvPr>
          <p:cNvSpPr>
            <a:spLocks noGrp="1"/>
          </p:cNvSpPr>
          <p:nvPr>
            <p:ph sz="quarter" idx="10"/>
          </p:nvPr>
        </p:nvSpPr>
        <p:spPr>
          <a:xfrm>
            <a:off x="838201" y="1127982"/>
            <a:ext cx="10515600" cy="4992328"/>
          </a:xfrm>
        </p:spPr>
        <p:txBody>
          <a:bodyPr vert="horz" lIns="91440" tIns="45720" rIns="91440" bIns="45720" rtlCol="0" anchor="t">
            <a:normAutofit/>
          </a:bodyPr>
          <a:lstStyle/>
          <a:p>
            <a:pPr marL="457200" indent="-457200">
              <a:buAutoNum type="arabicPeriod"/>
            </a:pPr>
            <a:r>
              <a:rPr lang="nl-BE" smtClean="0"/>
              <a:t>Kies drie </a:t>
            </a:r>
            <a:r>
              <a:rPr lang="nl-BE" smtClean="0"/>
              <a:t>use </a:t>
            </a:r>
            <a:r>
              <a:rPr lang="nl-BE" smtClean="0"/>
              <a:t>cases</a:t>
            </a:r>
            <a:endParaRPr lang="nl-BE" dirty="0" smtClean="0"/>
          </a:p>
          <a:p>
            <a:pPr marL="457200" indent="-457200">
              <a:buAutoNum type="arabicPeriod"/>
            </a:pPr>
            <a:r>
              <a:rPr lang="nl-BE" dirty="0" smtClean="0"/>
              <a:t>Schrijf </a:t>
            </a:r>
            <a:r>
              <a:rPr lang="nl-BE" smtClean="0"/>
              <a:t>de nodige klassen </a:t>
            </a:r>
            <a:r>
              <a:rPr lang="nl-BE" dirty="0" smtClean="0"/>
              <a:t>op een post-</a:t>
            </a:r>
            <a:r>
              <a:rPr lang="nl-BE" dirty="0" err="1" smtClean="0"/>
              <a:t>it</a:t>
            </a:r>
            <a:endParaRPr lang="nl-BE" dirty="0" smtClean="0"/>
          </a:p>
          <a:p>
            <a:pPr marL="457200" indent="-457200">
              <a:buAutoNum type="arabicPeriod"/>
            </a:pPr>
            <a:r>
              <a:rPr lang="nl-BE" dirty="0" smtClean="0"/>
              <a:t>Hang deze op aan de </a:t>
            </a:r>
            <a:r>
              <a:rPr lang="nl-BE" dirty="0" err="1" smtClean="0"/>
              <a:t>flipchart</a:t>
            </a:r>
            <a:endParaRPr lang="nl-BE" dirty="0"/>
          </a:p>
          <a:p>
            <a:pPr marL="457200" indent="-457200">
              <a:buAutoNum type="arabicPeriod"/>
            </a:pPr>
            <a:r>
              <a:rPr lang="nl-BE" smtClean="0"/>
              <a:t>(Teken de relaties ertussen)</a:t>
            </a:r>
          </a:p>
        </p:txBody>
      </p:sp>
      <p:sp>
        <p:nvSpPr>
          <p:cNvPr id="3" name="Title 2">
            <a:extLst>
              <a:ext uri="{FF2B5EF4-FFF2-40B4-BE49-F238E27FC236}">
                <a16:creationId xmlns:a16="http://schemas.microsoft.com/office/drawing/2014/main" id="{2246A299-7213-4BEB-BFAA-8CC77B2046EF}"/>
              </a:ext>
            </a:extLst>
          </p:cNvPr>
          <p:cNvSpPr>
            <a:spLocks noGrp="1"/>
          </p:cNvSpPr>
          <p:nvPr>
            <p:ph type="title"/>
          </p:nvPr>
        </p:nvSpPr>
        <p:spPr/>
        <p:txBody>
          <a:bodyPr/>
          <a:lstStyle/>
          <a:p>
            <a:r>
              <a:rPr lang="nl-BE" smtClean="0"/>
              <a:t>Stap</a:t>
            </a:r>
            <a:r>
              <a:rPr lang="en-US" smtClean="0"/>
              <a:t> 3: </a:t>
            </a:r>
            <a:r>
              <a:rPr lang="nl-BE" smtClean="0"/>
              <a:t>Definieer klassen en scope (60’)</a:t>
            </a:r>
            <a:endParaRPr lang="en-US" dirty="0"/>
          </a:p>
        </p:txBody>
      </p:sp>
      <p:sp>
        <p:nvSpPr>
          <p:cNvPr id="5" name="Slide Number Placeholder 4">
            <a:extLst>
              <a:ext uri="{FF2B5EF4-FFF2-40B4-BE49-F238E27FC236}">
                <a16:creationId xmlns:a16="http://schemas.microsoft.com/office/drawing/2014/main" id="{32CB9152-A387-4F62-BC0A-27127B9AFF90}"/>
              </a:ext>
            </a:extLst>
          </p:cNvPr>
          <p:cNvSpPr>
            <a:spLocks noGrp="1"/>
          </p:cNvSpPr>
          <p:nvPr>
            <p:ph type="sldNum" sz="quarter" idx="4"/>
          </p:nvPr>
        </p:nvSpPr>
        <p:spPr/>
        <p:txBody>
          <a:bodyPr/>
          <a:lstStyle/>
          <a:p>
            <a:fld id="{C9C406F6-A053-43CA-AEC8-FA3EEE83A3FB}" type="slidenum">
              <a:rPr lang="nl-BE" smtClean="0"/>
              <a:pPr/>
              <a:t>48</a:t>
            </a:fld>
            <a:endParaRPr lang="nl-BE"/>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48583" y="4743989"/>
            <a:ext cx="973191" cy="820132"/>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29521" y="4176075"/>
            <a:ext cx="1010653" cy="9144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7904" y="5502846"/>
            <a:ext cx="1048645" cy="971697"/>
          </a:xfrm>
          <a:prstGeom prst="rect">
            <a:avLst/>
          </a:prstGeom>
        </p:spPr>
      </p:pic>
      <p:cxnSp>
        <p:nvCxnSpPr>
          <p:cNvPr id="11" name="Straight Arrow Connector 10"/>
          <p:cNvCxnSpPr/>
          <p:nvPr/>
        </p:nvCxnSpPr>
        <p:spPr>
          <a:xfrm flipV="1">
            <a:off x="7436725" y="5136292"/>
            <a:ext cx="1287146"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047210" y="3783933"/>
            <a:ext cx="1737403" cy="2774904"/>
          </a:xfrm>
          <a:prstGeom prst="rect">
            <a:avLst/>
          </a:prstGeom>
        </p:spPr>
      </p:pic>
      <p:cxnSp>
        <p:nvCxnSpPr>
          <p:cNvPr id="12" name="Straight Arrow Connector 11"/>
          <p:cNvCxnSpPr/>
          <p:nvPr/>
        </p:nvCxnSpPr>
        <p:spPr>
          <a:xfrm flipV="1">
            <a:off x="3643200" y="5136292"/>
            <a:ext cx="1287146"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86321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D142DC-4670-4248-989C-0C86E0DB7262}"/>
              </a:ext>
            </a:extLst>
          </p:cNvPr>
          <p:cNvSpPr>
            <a:spLocks noGrp="1"/>
          </p:cNvSpPr>
          <p:nvPr>
            <p:ph sz="quarter" idx="10"/>
          </p:nvPr>
        </p:nvSpPr>
        <p:spPr>
          <a:xfrm>
            <a:off x="838200" y="1482215"/>
            <a:ext cx="10766121" cy="4992328"/>
          </a:xfrm>
        </p:spPr>
        <p:txBody>
          <a:bodyPr vert="horz" lIns="91440" tIns="45720" rIns="91440" bIns="45720" rtlCol="0" anchor="t">
            <a:normAutofit/>
          </a:bodyPr>
          <a:lstStyle/>
          <a:p>
            <a:pPr marL="457200" indent="-457200">
              <a:buAutoNum type="arabicPeriod"/>
            </a:pPr>
            <a:r>
              <a:rPr lang="nl-BE" smtClean="0"/>
              <a:t>Iedere groep presenteert kort zijn output</a:t>
            </a:r>
            <a:br>
              <a:rPr lang="nl-BE" smtClean="0"/>
            </a:br>
            <a:endParaRPr lang="nl-BE" dirty="0" smtClean="0"/>
          </a:p>
          <a:p>
            <a:pPr marL="457200" indent="-457200">
              <a:buAutoNum type="arabicPeriod"/>
            </a:pPr>
            <a:r>
              <a:rPr lang="nl-BE" smtClean="0"/>
              <a:t>Gezamenlijk de belangrijkste klassen (en scope) vastleggen</a:t>
            </a:r>
            <a:endParaRPr lang="nl-BE" dirty="0"/>
          </a:p>
        </p:txBody>
      </p:sp>
      <p:sp>
        <p:nvSpPr>
          <p:cNvPr id="3" name="Title 2">
            <a:extLst>
              <a:ext uri="{FF2B5EF4-FFF2-40B4-BE49-F238E27FC236}">
                <a16:creationId xmlns:a16="http://schemas.microsoft.com/office/drawing/2014/main" id="{2246A299-7213-4BEB-BFAA-8CC77B2046EF}"/>
              </a:ext>
            </a:extLst>
          </p:cNvPr>
          <p:cNvSpPr>
            <a:spLocks noGrp="1"/>
          </p:cNvSpPr>
          <p:nvPr>
            <p:ph type="title"/>
          </p:nvPr>
        </p:nvSpPr>
        <p:spPr/>
        <p:txBody>
          <a:bodyPr/>
          <a:lstStyle/>
          <a:p>
            <a:r>
              <a:rPr lang="en-US" err="1"/>
              <a:t>Stap</a:t>
            </a:r>
            <a:r>
              <a:rPr lang="en-US"/>
              <a:t> </a:t>
            </a:r>
            <a:r>
              <a:rPr lang="en-US" smtClean="0"/>
              <a:t>4: </a:t>
            </a:r>
            <a:r>
              <a:rPr lang="nl-BE" smtClean="0"/>
              <a:t>Plenair consolideren </a:t>
            </a:r>
            <a:r>
              <a:rPr lang="en-US" smtClean="0"/>
              <a:t>(30</a:t>
            </a:r>
            <a:r>
              <a:rPr lang="en-US" dirty="0"/>
              <a:t>')</a:t>
            </a:r>
          </a:p>
        </p:txBody>
      </p:sp>
      <p:sp>
        <p:nvSpPr>
          <p:cNvPr id="5" name="Slide Number Placeholder 4">
            <a:extLst>
              <a:ext uri="{FF2B5EF4-FFF2-40B4-BE49-F238E27FC236}">
                <a16:creationId xmlns:a16="http://schemas.microsoft.com/office/drawing/2014/main" id="{32CB9152-A387-4F62-BC0A-27127B9AFF90}"/>
              </a:ext>
            </a:extLst>
          </p:cNvPr>
          <p:cNvSpPr>
            <a:spLocks noGrp="1"/>
          </p:cNvSpPr>
          <p:nvPr>
            <p:ph type="sldNum" sz="quarter" idx="4"/>
          </p:nvPr>
        </p:nvSpPr>
        <p:spPr/>
        <p:txBody>
          <a:bodyPr/>
          <a:lstStyle/>
          <a:p>
            <a:fld id="{C9C406F6-A053-43CA-AEC8-FA3EEE83A3FB}" type="slidenum">
              <a:rPr lang="nl-BE" smtClean="0"/>
              <a:pPr/>
              <a:t>49</a:t>
            </a:fld>
            <a:endParaRPr lang="nl-BE"/>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27299" y="3421468"/>
            <a:ext cx="1737403" cy="2774904"/>
          </a:xfrm>
          <a:prstGeom prst="rect">
            <a:avLst/>
          </a:prstGeom>
        </p:spPr>
      </p:pic>
    </p:spTree>
    <p:extLst>
      <p:ext uri="{BB962C8B-B14F-4D97-AF65-F5344CB8AC3E}">
        <p14:creationId xmlns:p14="http://schemas.microsoft.com/office/powerpoint/2010/main" val="10261450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5" name="Shape 47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884711" y="1196237"/>
            <a:ext cx="5513974" cy="4275476"/>
          </a:xfrm>
          <a:prstGeom prst="rect">
            <a:avLst/>
          </a:prstGeom>
          <a:solidFill>
            <a:srgbClr val="EEEEEE"/>
          </a:solidFill>
          <a:ln w="114300" cap="sq" cmpd="sng">
            <a:solidFill>
              <a:srgbClr val="D8D8D8"/>
            </a:solidFill>
            <a:prstDash val="solid"/>
            <a:miter lim="8000"/>
            <a:headEnd type="none" w="sm" len="sm"/>
            <a:tailEnd type="none" w="sm" len="sm"/>
          </a:ln>
        </p:spPr>
      </p:pic>
      <p:sp>
        <p:nvSpPr>
          <p:cNvPr id="478" name="Shape 478"/>
          <p:cNvSpPr/>
          <p:nvPr/>
        </p:nvSpPr>
        <p:spPr>
          <a:xfrm>
            <a:off x="1231310" y="512350"/>
            <a:ext cx="4104496" cy="5582777"/>
          </a:xfrm>
          <a:prstGeom prst="rect">
            <a:avLst/>
          </a:prstGeom>
          <a:solidFill>
            <a:schemeClr val="lt1"/>
          </a:solidFill>
          <a:ln w="114300" cap="sq" cmpd="sng">
            <a:solidFill>
              <a:srgbClr val="D8D8D8"/>
            </a:solidFill>
            <a:prstDash val="solid"/>
            <a:miter lim="8000"/>
            <a:headEnd type="none" w="sm" len="sm"/>
            <a:tailEnd type="none" w="sm" len="sm"/>
          </a:ln>
        </p:spPr>
        <p:txBody>
          <a:bodyPr spcFirstLastPara="1" wrap="square" lIns="45700" tIns="45700" rIns="45700" bIns="45700" anchor="ctr" anchorCtr="0">
            <a:noAutofit/>
          </a:bodyPr>
          <a:lstStyle/>
          <a:p>
            <a:endParaRPr lang="nl-BE" dirty="0">
              <a:solidFill>
                <a:srgbClr val="000000"/>
              </a:solidFill>
              <a:latin typeface="Arial"/>
              <a:ea typeface="Arial"/>
              <a:cs typeface="Arial"/>
              <a:sym typeface="Arial"/>
            </a:endParaRPr>
          </a:p>
        </p:txBody>
      </p:sp>
      <p:grpSp>
        <p:nvGrpSpPr>
          <p:cNvPr id="479" name="Shape 479"/>
          <p:cNvGrpSpPr/>
          <p:nvPr/>
        </p:nvGrpSpPr>
        <p:grpSpPr>
          <a:xfrm>
            <a:off x="1479952" y="818486"/>
            <a:ext cx="3646124" cy="5043409"/>
            <a:chOff x="0" y="0"/>
            <a:chExt cx="3007471" cy="4520450"/>
          </a:xfrm>
        </p:grpSpPr>
        <p:sp>
          <p:nvSpPr>
            <p:cNvPr id="480" name="Shape 480"/>
            <p:cNvSpPr/>
            <p:nvPr/>
          </p:nvSpPr>
          <p:spPr>
            <a:xfrm>
              <a:off x="0" y="3883354"/>
              <a:ext cx="3007471" cy="637096"/>
            </a:xfrm>
            <a:prstGeom prst="rect">
              <a:avLst/>
            </a:prstGeom>
            <a:solidFill>
              <a:srgbClr val="FFF27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lang="nl-BE" dirty="0"/>
            </a:p>
          </p:txBody>
        </p:sp>
        <p:sp>
          <p:nvSpPr>
            <p:cNvPr id="481" name="Shape 481"/>
            <p:cNvSpPr txBox="1"/>
            <p:nvPr/>
          </p:nvSpPr>
          <p:spPr>
            <a:xfrm>
              <a:off x="0" y="3883354"/>
              <a:ext cx="3007471" cy="637096"/>
            </a:xfrm>
            <a:prstGeom prst="rect">
              <a:avLst/>
            </a:prstGeom>
            <a:noFill/>
            <a:ln>
              <a:noFill/>
            </a:ln>
          </p:spPr>
          <p:txBody>
            <a:bodyPr spcFirstLastPara="1" wrap="square" lIns="85325" tIns="85325" rIns="85325" bIns="85325" anchor="ctr" anchorCtr="0">
              <a:noAutofit/>
            </a:bodyPr>
            <a:lstStyle/>
            <a:p>
              <a:pPr algn="ctr">
                <a:lnSpc>
                  <a:spcPct val="90000"/>
                </a:lnSpc>
                <a:buClr>
                  <a:schemeClr val="dk1"/>
                </a:buClr>
              </a:pPr>
              <a:r>
                <a:rPr lang="nl-BE" sz="1600" dirty="0">
                  <a:solidFill>
                    <a:schemeClr val="dk1"/>
                  </a:solidFill>
                  <a:latin typeface="Arial"/>
                  <a:ea typeface="Arial"/>
                  <a:cs typeface="Arial"/>
                  <a:sym typeface="Arial"/>
                </a:rPr>
                <a:t>Impact op </a:t>
              </a:r>
              <a:r>
                <a:rPr lang="nl-BE" sz="1600">
                  <a:solidFill>
                    <a:schemeClr val="dk1"/>
                  </a:solidFill>
                  <a:latin typeface="Arial"/>
                  <a:ea typeface="Arial"/>
                  <a:cs typeface="Arial"/>
                  <a:sym typeface="Arial"/>
                </a:rPr>
                <a:t>kwaliteit </a:t>
              </a:r>
              <a:r>
                <a:rPr lang="nl-BE" sz="1600" smtClean="0">
                  <a:solidFill>
                    <a:schemeClr val="dk1"/>
                  </a:solidFill>
                  <a:latin typeface="Arial"/>
                  <a:ea typeface="Arial"/>
                  <a:cs typeface="Arial"/>
                  <a:sym typeface="Arial"/>
                </a:rPr>
                <a:t>en</a:t>
              </a:r>
              <a:br>
                <a:rPr lang="nl-BE" sz="1600" smtClean="0">
                  <a:solidFill>
                    <a:schemeClr val="dk1"/>
                  </a:solidFill>
                  <a:latin typeface="Arial"/>
                  <a:ea typeface="Arial"/>
                  <a:cs typeface="Arial"/>
                  <a:sym typeface="Arial"/>
                </a:rPr>
              </a:br>
              <a:r>
                <a:rPr lang="nl-BE" sz="1600" smtClean="0">
                  <a:solidFill>
                    <a:schemeClr val="dk1"/>
                  </a:solidFill>
                  <a:latin typeface="Arial"/>
                  <a:ea typeface="Arial"/>
                  <a:cs typeface="Arial"/>
                  <a:sym typeface="Arial"/>
                </a:rPr>
                <a:t>efficiëntie </a:t>
              </a:r>
              <a:r>
                <a:rPr lang="nl-BE" sz="1600" dirty="0">
                  <a:solidFill>
                    <a:schemeClr val="dk1"/>
                  </a:solidFill>
                  <a:latin typeface="Arial"/>
                  <a:ea typeface="Arial"/>
                  <a:cs typeface="Arial"/>
                  <a:sym typeface="Arial"/>
                </a:rPr>
                <a:t>dienstverlening</a:t>
              </a:r>
            </a:p>
          </p:txBody>
        </p:sp>
        <p:sp>
          <p:nvSpPr>
            <p:cNvPr id="482" name="Shape 482"/>
            <p:cNvSpPr/>
            <p:nvPr/>
          </p:nvSpPr>
          <p:spPr>
            <a:xfrm rot="10800000">
              <a:off x="0" y="2913056"/>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lang="nl-BE" dirty="0"/>
            </a:p>
          </p:txBody>
        </p:sp>
        <p:sp>
          <p:nvSpPr>
            <p:cNvPr id="483" name="Shape 483"/>
            <p:cNvSpPr txBox="1"/>
            <p:nvPr/>
          </p:nvSpPr>
          <p:spPr>
            <a:xfrm>
              <a:off x="0" y="2913056"/>
              <a:ext cx="3007471" cy="636680"/>
            </a:xfrm>
            <a:prstGeom prst="rect">
              <a:avLst/>
            </a:prstGeom>
            <a:noFill/>
            <a:ln>
              <a:noFill/>
            </a:ln>
          </p:spPr>
          <p:txBody>
            <a:bodyPr spcFirstLastPara="1" wrap="square" lIns="85325" tIns="85325" rIns="85325" bIns="85325" anchor="ctr" anchorCtr="0">
              <a:noAutofit/>
            </a:bodyPr>
            <a:lstStyle/>
            <a:p>
              <a:pPr algn="ctr">
                <a:lnSpc>
                  <a:spcPct val="90000"/>
                </a:lnSpc>
                <a:buClr>
                  <a:schemeClr val="dk1"/>
                </a:buClr>
              </a:pPr>
              <a:r>
                <a:rPr lang="nl-BE" sz="1600" dirty="0">
                  <a:solidFill>
                    <a:schemeClr val="dk1"/>
                  </a:solidFill>
                  <a:latin typeface="Arial"/>
                  <a:ea typeface="Arial"/>
                  <a:cs typeface="Arial"/>
                  <a:sym typeface="Arial"/>
                </a:rPr>
                <a:t>Meervoudige </a:t>
              </a:r>
              <a:r>
                <a:rPr lang="nl-BE" sz="1600">
                  <a:solidFill>
                    <a:schemeClr val="dk1"/>
                  </a:solidFill>
                  <a:latin typeface="Arial"/>
                  <a:ea typeface="Arial"/>
                  <a:cs typeface="Arial"/>
                  <a:sym typeface="Arial"/>
                </a:rPr>
                <a:t>kosten </a:t>
              </a:r>
              <a:r>
                <a:rPr lang="nl-BE" sz="1600" smtClean="0">
                  <a:solidFill>
                    <a:schemeClr val="dk1"/>
                  </a:solidFill>
                  <a:latin typeface="Arial"/>
                  <a:ea typeface="Arial"/>
                  <a:cs typeface="Arial"/>
                  <a:sym typeface="Arial"/>
                </a:rPr>
                <a:t>om </a:t>
              </a:r>
              <a:br>
                <a:rPr lang="nl-BE" sz="1600" smtClean="0">
                  <a:solidFill>
                    <a:schemeClr val="dk1"/>
                  </a:solidFill>
                  <a:latin typeface="Arial"/>
                  <a:ea typeface="Arial"/>
                  <a:cs typeface="Arial"/>
                  <a:sym typeface="Arial"/>
                </a:rPr>
              </a:br>
              <a:r>
                <a:rPr lang="nl-BE" sz="1600" smtClean="0">
                  <a:solidFill>
                    <a:schemeClr val="dk1"/>
                  </a:solidFill>
                  <a:latin typeface="Arial"/>
                  <a:ea typeface="Arial"/>
                  <a:cs typeface="Arial"/>
                  <a:sym typeface="Arial"/>
                </a:rPr>
                <a:t>informatie </a:t>
              </a:r>
              <a:r>
                <a:rPr lang="nl-BE" sz="1600" dirty="0">
                  <a:solidFill>
                    <a:schemeClr val="dk1"/>
                  </a:solidFill>
                  <a:latin typeface="Arial"/>
                  <a:ea typeface="Arial"/>
                  <a:cs typeface="Arial"/>
                  <a:sym typeface="Arial"/>
                </a:rPr>
                <a:t>te koppelen</a:t>
              </a:r>
            </a:p>
          </p:txBody>
        </p:sp>
        <p:sp>
          <p:nvSpPr>
            <p:cNvPr id="484" name="Shape 484"/>
            <p:cNvSpPr/>
            <p:nvPr/>
          </p:nvSpPr>
          <p:spPr>
            <a:xfrm rot="10800000">
              <a:off x="0" y="1942758"/>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lang="nl-BE" dirty="0"/>
            </a:p>
          </p:txBody>
        </p:sp>
        <p:sp>
          <p:nvSpPr>
            <p:cNvPr id="485" name="Shape 485"/>
            <p:cNvSpPr txBox="1"/>
            <p:nvPr/>
          </p:nvSpPr>
          <p:spPr>
            <a:xfrm>
              <a:off x="0" y="1942758"/>
              <a:ext cx="3007471" cy="636680"/>
            </a:xfrm>
            <a:prstGeom prst="rect">
              <a:avLst/>
            </a:prstGeom>
            <a:noFill/>
            <a:ln>
              <a:noFill/>
            </a:ln>
          </p:spPr>
          <p:txBody>
            <a:bodyPr spcFirstLastPara="1" wrap="square" lIns="85325" tIns="85325" rIns="85325" bIns="85325" anchor="ctr" anchorCtr="0">
              <a:noAutofit/>
            </a:bodyPr>
            <a:lstStyle/>
            <a:p>
              <a:pPr algn="ctr">
                <a:lnSpc>
                  <a:spcPct val="90000"/>
                </a:lnSpc>
                <a:buClr>
                  <a:schemeClr val="dk1"/>
                </a:buClr>
              </a:pPr>
              <a:r>
                <a:rPr lang="nl-BE" sz="1600" dirty="0">
                  <a:solidFill>
                    <a:schemeClr val="dk1"/>
                  </a:solidFill>
                  <a:latin typeface="Arial"/>
                  <a:ea typeface="Arial"/>
                  <a:cs typeface="Arial"/>
                  <a:sym typeface="Arial"/>
                </a:rPr>
                <a:t>Authentieke </a:t>
              </a:r>
              <a:r>
                <a:rPr lang="nl-BE" sz="1600">
                  <a:solidFill>
                    <a:schemeClr val="dk1"/>
                  </a:solidFill>
                  <a:latin typeface="Arial"/>
                  <a:ea typeface="Arial"/>
                  <a:cs typeface="Arial"/>
                  <a:sym typeface="Arial"/>
                </a:rPr>
                <a:t>bronnen </a:t>
              </a:r>
              <a:r>
                <a:rPr lang="nl-BE" sz="1600" smtClean="0">
                  <a:solidFill>
                    <a:schemeClr val="dk1"/>
                  </a:solidFill>
                  <a:latin typeface="Arial"/>
                  <a:ea typeface="Arial"/>
                  <a:cs typeface="Arial"/>
                  <a:sym typeface="Arial"/>
                </a:rPr>
                <a:t>bestaan</a:t>
              </a:r>
              <a:br>
                <a:rPr lang="nl-BE" sz="1600" smtClean="0">
                  <a:solidFill>
                    <a:schemeClr val="dk1"/>
                  </a:solidFill>
                  <a:latin typeface="Arial"/>
                  <a:ea typeface="Arial"/>
                  <a:cs typeface="Arial"/>
                  <a:sym typeface="Arial"/>
                </a:rPr>
              </a:br>
              <a:r>
                <a:rPr lang="nl-BE" sz="1600" smtClean="0">
                  <a:solidFill>
                    <a:schemeClr val="dk1"/>
                  </a:solidFill>
                  <a:latin typeface="Arial"/>
                  <a:ea typeface="Arial"/>
                  <a:cs typeface="Arial"/>
                  <a:sym typeface="Arial"/>
                </a:rPr>
                <a:t>als </a:t>
              </a:r>
              <a:r>
                <a:rPr lang="nl-BE" sz="1600" dirty="0">
                  <a:solidFill>
                    <a:schemeClr val="dk1"/>
                  </a:solidFill>
                  <a:latin typeface="Arial"/>
                  <a:ea typeface="Arial"/>
                  <a:cs typeface="Arial"/>
                  <a:sym typeface="Arial"/>
                </a:rPr>
                <a:t>silo’s</a:t>
              </a:r>
            </a:p>
          </p:txBody>
        </p:sp>
        <p:sp>
          <p:nvSpPr>
            <p:cNvPr id="486" name="Shape 486"/>
            <p:cNvSpPr/>
            <p:nvPr/>
          </p:nvSpPr>
          <p:spPr>
            <a:xfrm rot="10800000">
              <a:off x="0" y="97246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lang="nl-BE" dirty="0"/>
            </a:p>
          </p:txBody>
        </p:sp>
        <p:sp>
          <p:nvSpPr>
            <p:cNvPr id="487" name="Shape 487"/>
            <p:cNvSpPr txBox="1"/>
            <p:nvPr/>
          </p:nvSpPr>
          <p:spPr>
            <a:xfrm>
              <a:off x="0" y="972460"/>
              <a:ext cx="3007471" cy="636680"/>
            </a:xfrm>
            <a:prstGeom prst="rect">
              <a:avLst/>
            </a:prstGeom>
            <a:noFill/>
            <a:ln>
              <a:noFill/>
            </a:ln>
          </p:spPr>
          <p:txBody>
            <a:bodyPr spcFirstLastPara="1" wrap="square" lIns="85325" tIns="85325" rIns="85325" bIns="85325" anchor="ctr" anchorCtr="0">
              <a:noAutofit/>
            </a:bodyPr>
            <a:lstStyle/>
            <a:p>
              <a:pPr algn="ctr">
                <a:lnSpc>
                  <a:spcPct val="90000"/>
                </a:lnSpc>
                <a:buClr>
                  <a:schemeClr val="dk1"/>
                </a:buClr>
              </a:pPr>
              <a:r>
                <a:rPr lang="nl-BE" sz="1600" dirty="0">
                  <a:solidFill>
                    <a:schemeClr val="dk1"/>
                  </a:solidFill>
                  <a:latin typeface="Arial"/>
                  <a:ea typeface="Arial"/>
                  <a:cs typeface="Arial"/>
                  <a:sym typeface="Arial"/>
                </a:rPr>
                <a:t>Informatie wordt </a:t>
              </a:r>
              <a:r>
                <a:rPr lang="nl-BE" sz="1600">
                  <a:solidFill>
                    <a:schemeClr val="dk1"/>
                  </a:solidFill>
                  <a:latin typeface="Arial"/>
                  <a:ea typeface="Arial"/>
                  <a:cs typeface="Arial"/>
                  <a:sym typeface="Arial"/>
                </a:rPr>
                <a:t>gestructureerd</a:t>
              </a:r>
              <a:r>
                <a:rPr lang="nl-BE" sz="1600" smtClean="0">
                  <a:solidFill>
                    <a:schemeClr val="dk1"/>
                  </a:solidFill>
                  <a:latin typeface="Arial"/>
                  <a:ea typeface="Arial"/>
                  <a:cs typeface="Arial"/>
                  <a:sym typeface="Arial"/>
                </a:rPr>
                <a:t>/ gemodelleerd </a:t>
              </a:r>
              <a:r>
                <a:rPr lang="nl-BE" sz="1600" dirty="0">
                  <a:solidFill>
                    <a:schemeClr val="dk1"/>
                  </a:solidFill>
                  <a:latin typeface="Arial"/>
                  <a:ea typeface="Arial"/>
                  <a:cs typeface="Arial"/>
                  <a:sym typeface="Arial"/>
                </a:rPr>
                <a:t>vanuit 1 perspectief</a:t>
              </a:r>
            </a:p>
          </p:txBody>
        </p:sp>
        <p:sp>
          <p:nvSpPr>
            <p:cNvPr id="488" name="Shape 488"/>
            <p:cNvSpPr/>
            <p:nvPr/>
          </p:nvSpPr>
          <p:spPr>
            <a:xfrm rot="10800000">
              <a:off x="0" y="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lang="nl-BE" dirty="0"/>
            </a:p>
          </p:txBody>
        </p:sp>
        <p:sp>
          <p:nvSpPr>
            <p:cNvPr id="489" name="Shape 489"/>
            <p:cNvSpPr txBox="1"/>
            <p:nvPr/>
          </p:nvSpPr>
          <p:spPr>
            <a:xfrm>
              <a:off x="0" y="0"/>
              <a:ext cx="3007471" cy="636680"/>
            </a:xfrm>
            <a:prstGeom prst="rect">
              <a:avLst/>
            </a:prstGeom>
            <a:noFill/>
            <a:ln>
              <a:noFill/>
            </a:ln>
          </p:spPr>
          <p:txBody>
            <a:bodyPr spcFirstLastPara="1" wrap="square" lIns="85325" tIns="85325" rIns="85325" bIns="85325" anchor="ctr" anchorCtr="0">
              <a:noAutofit/>
            </a:bodyPr>
            <a:lstStyle/>
            <a:p>
              <a:pPr algn="ctr">
                <a:lnSpc>
                  <a:spcPct val="90000"/>
                </a:lnSpc>
                <a:buClr>
                  <a:schemeClr val="dk1"/>
                </a:buClr>
              </a:pPr>
              <a:r>
                <a:rPr lang="nl-BE" sz="1600" dirty="0">
                  <a:solidFill>
                    <a:schemeClr val="dk1"/>
                  </a:solidFill>
                  <a:latin typeface="Arial"/>
                  <a:ea typeface="Arial"/>
                  <a:cs typeface="Arial"/>
                  <a:sym typeface="Arial"/>
                </a:rPr>
                <a:t>Applicaties kijken naar de reële wereld vanuit verschillende perspectieven</a:t>
              </a:r>
            </a:p>
          </p:txBody>
        </p:sp>
      </p:grpSp>
    </p:spTree>
    <p:extLst>
      <p:ext uri="{BB962C8B-B14F-4D97-AF65-F5344CB8AC3E}">
        <p14:creationId xmlns:p14="http://schemas.microsoft.com/office/powerpoint/2010/main" val="2772469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 b="1"/>
              <a:t>Link deelmobiliteit met</a:t>
            </a:r>
            <a:br>
              <a:rPr lang="en" b="1"/>
            </a:br>
            <a:r>
              <a:rPr lang="en" b="1"/>
              <a:t>internationale standaarden</a:t>
            </a:r>
            <a:endParaRPr lang="nl-BE" b="1" dirty="0">
              <a:latin typeface="FlandersArtSans-Bold" panose="00000800000000000000" charset="0"/>
            </a:endParaRPr>
          </a:p>
        </p:txBody>
      </p:sp>
    </p:spTree>
    <p:extLst>
      <p:ext uri="{BB962C8B-B14F-4D97-AF65-F5344CB8AC3E}">
        <p14:creationId xmlns:p14="http://schemas.microsoft.com/office/powerpoint/2010/main" val="366921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15600" y="2867800"/>
            <a:ext cx="11360800" cy="1122400"/>
          </a:xfrm>
          <a:prstGeom prst="rect">
            <a:avLst/>
          </a:prstGeom>
        </p:spPr>
        <p:txBody>
          <a:bodyPr spcFirstLastPara="1" vert="horz" wrap="square" lIns="121900" tIns="121900" rIns="121900" bIns="121900" rtlCol="0" anchor="ctr" anchorCtr="0">
            <a:noAutofit/>
          </a:bodyPr>
          <a:lstStyle/>
          <a:p>
            <a:r>
              <a:rPr lang="en" u="sng"/>
              <a:t>Doel:</a:t>
            </a:r>
            <a:r>
              <a:rPr lang="en"/>
              <a:t> automatische integratie van mobiliteitsgegevens in eender welke routeplanner</a:t>
            </a:r>
            <a:endParaRPr/>
          </a:p>
        </p:txBody>
      </p:sp>
    </p:spTree>
    <p:extLst>
      <p:ext uri="{BB962C8B-B14F-4D97-AF65-F5344CB8AC3E}">
        <p14:creationId xmlns:p14="http://schemas.microsoft.com/office/powerpoint/2010/main" val="20911981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Effect van deelmobiliteit op algoritmes</a:t>
            </a:r>
            <a:endParaRPr/>
          </a:p>
        </p:txBody>
      </p:sp>
      <p:sp>
        <p:nvSpPr>
          <p:cNvPr id="69" name="Google Shape;69;p15"/>
          <p:cNvSpPr txBox="1"/>
          <p:nvPr/>
        </p:nvSpPr>
        <p:spPr>
          <a:xfrm>
            <a:off x="7427100" y="5723700"/>
            <a:ext cx="4530400" cy="296400"/>
          </a:xfrm>
          <a:prstGeom prst="rect">
            <a:avLst/>
          </a:prstGeom>
          <a:noFill/>
          <a:ln>
            <a:noFill/>
          </a:ln>
        </p:spPr>
        <p:txBody>
          <a:bodyPr spcFirstLastPara="1" wrap="square" lIns="121900" tIns="121900" rIns="121900" bIns="121900" anchor="t" anchorCtr="0">
            <a:noAutofit/>
          </a:bodyPr>
          <a:lstStyle/>
          <a:p>
            <a:r>
              <a:rPr lang="en" sz="1333">
                <a:latin typeface="Open Sans"/>
                <a:ea typeface="Open Sans"/>
                <a:cs typeface="Open Sans"/>
                <a:sym typeface="Open Sans"/>
              </a:rPr>
              <a:t>Openhopper.be → routeplanner voor e-bikes</a:t>
            </a:r>
            <a:endParaRPr sz="1333">
              <a:latin typeface="Open Sans"/>
              <a:ea typeface="Open Sans"/>
              <a:cs typeface="Open Sans"/>
              <a:sym typeface="Open Sans"/>
            </a:endParaRPr>
          </a:p>
        </p:txBody>
      </p:sp>
      <p:sp>
        <p:nvSpPr>
          <p:cNvPr id="70" name="Google Shape;70;p15"/>
          <p:cNvSpPr txBox="1"/>
          <p:nvPr/>
        </p:nvSpPr>
        <p:spPr>
          <a:xfrm>
            <a:off x="415600" y="1356967"/>
            <a:ext cx="4725600" cy="2395200"/>
          </a:xfrm>
          <a:prstGeom prst="rect">
            <a:avLst/>
          </a:prstGeom>
          <a:noFill/>
          <a:ln>
            <a:noFill/>
          </a:ln>
        </p:spPr>
        <p:txBody>
          <a:bodyPr spcFirstLastPara="1" wrap="square" lIns="121900" tIns="121900" rIns="121900" bIns="121900" anchor="t" anchorCtr="0">
            <a:noAutofit/>
          </a:bodyPr>
          <a:lstStyle/>
          <a:p>
            <a:r>
              <a:rPr lang="en" sz="2400" u="sng">
                <a:latin typeface="Open Sans"/>
                <a:ea typeface="Open Sans"/>
                <a:cs typeface="Open Sans"/>
                <a:sym typeface="Open Sans"/>
              </a:rPr>
              <a:t>Probleem: </a:t>
            </a:r>
            <a:r>
              <a:rPr lang="en" sz="2400">
                <a:latin typeface="Open Sans"/>
                <a:ea typeface="Open Sans"/>
                <a:cs typeface="Open Sans"/>
                <a:sym typeface="Open Sans"/>
              </a:rPr>
              <a:t/>
            </a:r>
            <a:br>
              <a:rPr lang="en" sz="2400">
                <a:latin typeface="Open Sans"/>
                <a:ea typeface="Open Sans"/>
                <a:cs typeface="Open Sans"/>
                <a:sym typeface="Open Sans"/>
              </a:rPr>
            </a:br>
            <a:r>
              <a:rPr lang="en" sz="2400">
                <a:latin typeface="Open Sans"/>
                <a:ea typeface="Open Sans"/>
                <a:cs typeface="Open Sans"/>
                <a:sym typeface="Open Sans"/>
              </a:rPr>
              <a:t>Diversifiëren van toepassingen</a:t>
            </a:r>
            <a:endParaRPr sz="2400">
              <a:latin typeface="Open Sans"/>
              <a:ea typeface="Open Sans"/>
              <a:cs typeface="Open Sans"/>
              <a:sym typeface="Open Sans"/>
            </a:endParaRPr>
          </a:p>
          <a:p>
            <a:endParaRPr sz="2400">
              <a:latin typeface="Open Sans"/>
              <a:ea typeface="Open Sans"/>
              <a:cs typeface="Open Sans"/>
              <a:sym typeface="Open Sans"/>
            </a:endParaRPr>
          </a:p>
          <a:p>
            <a:r>
              <a:rPr lang="en" sz="2400" u="sng">
                <a:latin typeface="Open Sans"/>
                <a:ea typeface="Open Sans"/>
                <a:cs typeface="Open Sans"/>
                <a:sym typeface="Open Sans"/>
              </a:rPr>
              <a:t>Oplossing: </a:t>
            </a:r>
            <a:r>
              <a:rPr lang="en" sz="2400">
                <a:latin typeface="Open Sans"/>
                <a:ea typeface="Open Sans"/>
                <a:cs typeface="Open Sans"/>
                <a:sym typeface="Open Sans"/>
              </a:rPr>
              <a:t/>
            </a:r>
            <a:br>
              <a:rPr lang="en" sz="2400">
                <a:latin typeface="Open Sans"/>
                <a:ea typeface="Open Sans"/>
                <a:cs typeface="Open Sans"/>
                <a:sym typeface="Open Sans"/>
              </a:rPr>
            </a:br>
            <a:r>
              <a:rPr lang="en" sz="2400">
                <a:latin typeface="Open Sans"/>
                <a:ea typeface="Open Sans"/>
                <a:cs typeface="Open Sans"/>
                <a:sym typeface="Open Sans"/>
              </a:rPr>
              <a:t>Iedereen de kracht geven om te innoveren</a:t>
            </a:r>
            <a:endParaRPr sz="2400">
              <a:latin typeface="Open Sans"/>
              <a:ea typeface="Open Sans"/>
              <a:cs typeface="Open Sans"/>
              <a:sym typeface="Open Sans"/>
            </a:endParaRPr>
          </a:p>
        </p:txBody>
      </p:sp>
      <p:pic>
        <p:nvPicPr>
          <p:cNvPr id="71" name="Google Shape;71;p15"/>
          <p:cNvPicPr preferRelativeResize="0"/>
          <p:nvPr/>
        </p:nvPicPr>
        <p:blipFill>
          <a:blip r:embed="rId3">
            <a:alphaModFix/>
          </a:blip>
          <a:stretch>
            <a:fillRect/>
          </a:stretch>
        </p:blipFill>
        <p:spPr>
          <a:xfrm>
            <a:off x="7524568" y="1560167"/>
            <a:ext cx="2951105" cy="4265132"/>
          </a:xfrm>
          <a:prstGeom prst="rect">
            <a:avLst/>
          </a:prstGeom>
          <a:noFill/>
          <a:ln>
            <a:noFill/>
          </a:ln>
        </p:spPr>
      </p:pic>
    </p:spTree>
    <p:extLst>
      <p:ext uri="{BB962C8B-B14F-4D97-AF65-F5344CB8AC3E}">
        <p14:creationId xmlns:p14="http://schemas.microsoft.com/office/powerpoint/2010/main" val="6030518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3 standaarden bekeken bij start</a:t>
            </a:r>
            <a:endParaRPr/>
          </a:p>
        </p:txBody>
      </p:sp>
      <p:sp>
        <p:nvSpPr>
          <p:cNvPr id="77" name="Google Shape;77;p1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AutoNum type="arabicPeriod"/>
            </a:pPr>
            <a:r>
              <a:rPr lang="en"/>
              <a:t>Transmodel wordt Linked Data</a:t>
            </a:r>
            <a:endParaRPr/>
          </a:p>
          <a:p>
            <a:pPr>
              <a:buAutoNum type="arabicPeriod"/>
            </a:pPr>
            <a:r>
              <a:rPr lang="en"/>
              <a:t>Mobivoc vocabularium</a:t>
            </a:r>
            <a:endParaRPr/>
          </a:p>
          <a:p>
            <a:pPr>
              <a:buAutoNum type="arabicPeriod"/>
            </a:pPr>
            <a:r>
              <a:rPr lang="en"/>
              <a:t>GBFS krijgt tractie</a:t>
            </a:r>
            <a:endParaRPr/>
          </a:p>
        </p:txBody>
      </p:sp>
    </p:spTree>
    <p:extLst>
      <p:ext uri="{BB962C8B-B14F-4D97-AF65-F5344CB8AC3E}">
        <p14:creationId xmlns:p14="http://schemas.microsoft.com/office/powerpoint/2010/main" val="31606287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Transmodel</a:t>
            </a:r>
            <a:endParaRPr/>
          </a:p>
        </p:txBody>
      </p:sp>
      <p:sp>
        <p:nvSpPr>
          <p:cNvPr id="83" name="Google Shape;83;p17"/>
          <p:cNvSpPr txBox="1">
            <a:spLocks noGrp="1"/>
          </p:cNvSpPr>
          <p:nvPr>
            <p:ph type="body" idx="1"/>
          </p:nvPr>
        </p:nvSpPr>
        <p:spPr>
          <a:xfrm>
            <a:off x="415600" y="2286000"/>
            <a:ext cx="5680400" cy="1048800"/>
          </a:xfrm>
          <a:prstGeom prst="rect">
            <a:avLst/>
          </a:prstGeom>
        </p:spPr>
        <p:txBody>
          <a:bodyPr spcFirstLastPara="1" vert="horz" wrap="square" lIns="121900" tIns="121900" rIns="121900" bIns="121900" rtlCol="0" anchor="t" anchorCtr="0">
            <a:noAutofit/>
          </a:bodyPr>
          <a:lstStyle/>
          <a:p>
            <a:pPr indent="0">
              <a:buNone/>
            </a:pPr>
            <a:r>
              <a:rPr lang="en" b="1">
                <a:solidFill>
                  <a:srgbClr val="38761D"/>
                </a:solidFill>
              </a:rPr>
              <a:t>Pro</a:t>
            </a:r>
            <a:endParaRPr b="1">
              <a:solidFill>
                <a:srgbClr val="38761D"/>
              </a:solidFill>
            </a:endParaRPr>
          </a:p>
          <a:p>
            <a:pPr>
              <a:buChar char="-"/>
            </a:pPr>
            <a:r>
              <a:rPr lang="en"/>
              <a:t>Europese Standaard</a:t>
            </a:r>
            <a:endParaRPr/>
          </a:p>
          <a:p>
            <a:pPr>
              <a:buChar char="-"/>
            </a:pPr>
            <a:r>
              <a:rPr lang="en"/>
              <a:t>Vereist door EU regulering</a:t>
            </a:r>
            <a:endParaRPr/>
          </a:p>
          <a:p>
            <a:pPr>
              <a:buChar char="-"/>
            </a:pPr>
            <a:r>
              <a:rPr lang="en"/>
              <a:t>Goeie referentie</a:t>
            </a:r>
            <a:endParaRPr/>
          </a:p>
        </p:txBody>
      </p:sp>
      <p:sp>
        <p:nvSpPr>
          <p:cNvPr id="84" name="Google Shape;84;p17"/>
          <p:cNvSpPr txBox="1">
            <a:spLocks noGrp="1"/>
          </p:cNvSpPr>
          <p:nvPr>
            <p:ph type="body" idx="1"/>
          </p:nvPr>
        </p:nvSpPr>
        <p:spPr>
          <a:xfrm>
            <a:off x="6096000" y="2286000"/>
            <a:ext cx="5743600" cy="1797600"/>
          </a:xfrm>
          <a:prstGeom prst="rect">
            <a:avLst/>
          </a:prstGeom>
        </p:spPr>
        <p:txBody>
          <a:bodyPr spcFirstLastPara="1" vert="horz" wrap="square" lIns="121900" tIns="121900" rIns="121900" bIns="121900" rtlCol="0" anchor="t" anchorCtr="0">
            <a:noAutofit/>
          </a:bodyPr>
          <a:lstStyle/>
          <a:p>
            <a:pPr indent="0">
              <a:buNone/>
            </a:pPr>
            <a:r>
              <a:rPr lang="en" b="1">
                <a:solidFill>
                  <a:srgbClr val="990000"/>
                </a:solidFill>
              </a:rPr>
              <a:t>Con</a:t>
            </a:r>
            <a:endParaRPr b="1">
              <a:solidFill>
                <a:srgbClr val="990000"/>
              </a:solidFill>
            </a:endParaRPr>
          </a:p>
          <a:p>
            <a:pPr>
              <a:buChar char="-"/>
            </a:pPr>
            <a:r>
              <a:rPr lang="en"/>
              <a:t>Weinig direct bruikbaar</a:t>
            </a:r>
            <a:endParaRPr/>
          </a:p>
          <a:p>
            <a:pPr>
              <a:buChar char="-"/>
            </a:pPr>
            <a:r>
              <a:rPr lang="en"/>
              <a:t>Nog geen Linked Data</a:t>
            </a:r>
            <a:endParaRPr/>
          </a:p>
        </p:txBody>
      </p:sp>
    </p:spTree>
    <p:extLst>
      <p:ext uri="{BB962C8B-B14F-4D97-AF65-F5344CB8AC3E}">
        <p14:creationId xmlns:p14="http://schemas.microsoft.com/office/powerpoint/2010/main" val="16994414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Mobivoc</a:t>
            </a:r>
            <a:endParaRPr/>
          </a:p>
        </p:txBody>
      </p:sp>
      <p:sp>
        <p:nvSpPr>
          <p:cNvPr id="90" name="Google Shape;90;p18"/>
          <p:cNvSpPr txBox="1">
            <a:spLocks noGrp="1"/>
          </p:cNvSpPr>
          <p:nvPr>
            <p:ph type="body" idx="1"/>
          </p:nvPr>
        </p:nvSpPr>
        <p:spPr>
          <a:xfrm>
            <a:off x="415600" y="2286000"/>
            <a:ext cx="5574400" cy="1892400"/>
          </a:xfrm>
          <a:prstGeom prst="rect">
            <a:avLst/>
          </a:prstGeom>
        </p:spPr>
        <p:txBody>
          <a:bodyPr spcFirstLastPara="1" vert="horz" wrap="square" lIns="121900" tIns="121900" rIns="121900" bIns="121900" rtlCol="0" anchor="t" anchorCtr="0">
            <a:noAutofit/>
          </a:bodyPr>
          <a:lstStyle/>
          <a:p>
            <a:pPr indent="0">
              <a:buNone/>
            </a:pPr>
            <a:r>
              <a:rPr lang="en" b="1">
                <a:solidFill>
                  <a:srgbClr val="38761D"/>
                </a:solidFill>
              </a:rPr>
              <a:t>Pro</a:t>
            </a:r>
            <a:endParaRPr b="1">
              <a:solidFill>
                <a:srgbClr val="38761D"/>
              </a:solidFill>
            </a:endParaRPr>
          </a:p>
          <a:p>
            <a:pPr>
              <a:buChar char="-"/>
            </a:pPr>
            <a:r>
              <a:rPr lang="en"/>
              <a:t>Volledig Linked Data en compatibel met OSLO</a:t>
            </a:r>
            <a:endParaRPr/>
          </a:p>
          <a:p>
            <a:pPr>
              <a:buChar char="-"/>
            </a:pPr>
            <a:r>
              <a:rPr lang="en"/>
              <a:t>Interessante use cases </a:t>
            </a:r>
            <a:endParaRPr/>
          </a:p>
          <a:p>
            <a:pPr>
              <a:buChar char="-"/>
            </a:pPr>
            <a:r>
              <a:rPr lang="en"/>
              <a:t>Getest in echte wereld</a:t>
            </a:r>
            <a:endParaRPr/>
          </a:p>
          <a:p>
            <a:pPr lvl="1">
              <a:buChar char="-"/>
            </a:pPr>
            <a:r>
              <a:rPr lang="en">
                <a:solidFill>
                  <a:schemeClr val="dk1"/>
                </a:solidFill>
              </a:rPr>
              <a:t>Duitsland</a:t>
            </a:r>
            <a:endParaRPr>
              <a:solidFill>
                <a:schemeClr val="dk1"/>
              </a:solidFill>
            </a:endParaRPr>
          </a:p>
          <a:p>
            <a:pPr lvl="1">
              <a:buChar char="-"/>
            </a:pPr>
            <a:r>
              <a:rPr lang="en">
                <a:solidFill>
                  <a:schemeClr val="dk1"/>
                </a:solidFill>
              </a:rPr>
              <a:t>Velopark.be</a:t>
            </a:r>
            <a:endParaRPr>
              <a:solidFill>
                <a:schemeClr val="dk1"/>
              </a:solidFill>
            </a:endParaRPr>
          </a:p>
        </p:txBody>
      </p:sp>
      <p:sp>
        <p:nvSpPr>
          <p:cNvPr id="91" name="Google Shape;91;p18"/>
          <p:cNvSpPr txBox="1">
            <a:spLocks noGrp="1"/>
          </p:cNvSpPr>
          <p:nvPr>
            <p:ph type="body" idx="1"/>
          </p:nvPr>
        </p:nvSpPr>
        <p:spPr>
          <a:xfrm>
            <a:off x="6096000" y="2290933"/>
            <a:ext cx="6021200" cy="3420800"/>
          </a:xfrm>
          <a:prstGeom prst="rect">
            <a:avLst/>
          </a:prstGeom>
        </p:spPr>
        <p:txBody>
          <a:bodyPr spcFirstLastPara="1" vert="horz" wrap="square" lIns="121900" tIns="121900" rIns="121900" bIns="121900" rtlCol="0" anchor="t" anchorCtr="0">
            <a:noAutofit/>
          </a:bodyPr>
          <a:lstStyle/>
          <a:p>
            <a:pPr indent="0">
              <a:buNone/>
            </a:pPr>
            <a:r>
              <a:rPr lang="en" b="1">
                <a:solidFill>
                  <a:srgbClr val="990000"/>
                </a:solidFill>
              </a:rPr>
              <a:t>Con</a:t>
            </a:r>
            <a:endParaRPr b="1">
              <a:solidFill>
                <a:srgbClr val="990000"/>
              </a:solidFill>
            </a:endParaRPr>
          </a:p>
          <a:p>
            <a:pPr>
              <a:buChar char="-"/>
            </a:pPr>
            <a:r>
              <a:rPr lang="en"/>
              <a:t>Standaardisatieproces is flou </a:t>
            </a:r>
            <a:br>
              <a:rPr lang="en"/>
            </a:br>
            <a:r>
              <a:rPr lang="en"/>
              <a:t>Maar hebben voorgesteld om mee te werken</a:t>
            </a:r>
            <a:endParaRPr/>
          </a:p>
          <a:p>
            <a:pPr>
              <a:buChar char="-"/>
            </a:pPr>
            <a:r>
              <a:rPr lang="en"/>
              <a:t>Weinig adoptie</a:t>
            </a:r>
            <a:endParaRPr/>
          </a:p>
        </p:txBody>
      </p:sp>
    </p:spTree>
    <p:extLst>
      <p:ext uri="{BB962C8B-B14F-4D97-AF65-F5344CB8AC3E}">
        <p14:creationId xmlns:p14="http://schemas.microsoft.com/office/powerpoint/2010/main" val="12023657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GBFS</a:t>
            </a:r>
            <a:endParaRPr/>
          </a:p>
        </p:txBody>
      </p:sp>
      <p:sp>
        <p:nvSpPr>
          <p:cNvPr id="97" name="Google Shape;97;p19"/>
          <p:cNvSpPr txBox="1">
            <a:spLocks noGrp="1"/>
          </p:cNvSpPr>
          <p:nvPr>
            <p:ph type="body" idx="1"/>
          </p:nvPr>
        </p:nvSpPr>
        <p:spPr>
          <a:xfrm>
            <a:off x="415600" y="2286000"/>
            <a:ext cx="4735200" cy="1892400"/>
          </a:xfrm>
          <a:prstGeom prst="rect">
            <a:avLst/>
          </a:prstGeom>
        </p:spPr>
        <p:txBody>
          <a:bodyPr spcFirstLastPara="1" vert="horz" wrap="square" lIns="121900" tIns="121900" rIns="121900" bIns="121900" rtlCol="0" anchor="t" anchorCtr="0">
            <a:noAutofit/>
          </a:bodyPr>
          <a:lstStyle/>
          <a:p>
            <a:pPr indent="0">
              <a:buNone/>
            </a:pPr>
            <a:r>
              <a:rPr lang="en" b="1">
                <a:solidFill>
                  <a:srgbClr val="38761D"/>
                </a:solidFill>
              </a:rPr>
              <a:t>Pro</a:t>
            </a:r>
            <a:endParaRPr b="1">
              <a:solidFill>
                <a:srgbClr val="38761D"/>
              </a:solidFill>
            </a:endParaRPr>
          </a:p>
          <a:p>
            <a:pPr>
              <a:buChar char="-"/>
            </a:pPr>
            <a:r>
              <a:rPr lang="en"/>
              <a:t>Eindelijk iets wat goeie adoptie kent</a:t>
            </a:r>
            <a:endParaRPr/>
          </a:p>
        </p:txBody>
      </p:sp>
      <p:sp>
        <p:nvSpPr>
          <p:cNvPr id="98" name="Google Shape;98;p19"/>
          <p:cNvSpPr txBox="1">
            <a:spLocks noGrp="1"/>
          </p:cNvSpPr>
          <p:nvPr>
            <p:ph type="body" idx="1"/>
          </p:nvPr>
        </p:nvSpPr>
        <p:spPr>
          <a:xfrm>
            <a:off x="6096000" y="2286000"/>
            <a:ext cx="5748800" cy="2238800"/>
          </a:xfrm>
          <a:prstGeom prst="rect">
            <a:avLst/>
          </a:prstGeom>
        </p:spPr>
        <p:txBody>
          <a:bodyPr spcFirstLastPara="1" vert="horz" wrap="square" lIns="121900" tIns="121900" rIns="121900" bIns="121900" rtlCol="0" anchor="t" anchorCtr="0">
            <a:noAutofit/>
          </a:bodyPr>
          <a:lstStyle/>
          <a:p>
            <a:pPr indent="0">
              <a:buNone/>
            </a:pPr>
            <a:r>
              <a:rPr lang="en" b="1">
                <a:solidFill>
                  <a:srgbClr val="990000"/>
                </a:solidFill>
              </a:rPr>
              <a:t>Con</a:t>
            </a:r>
            <a:endParaRPr b="1">
              <a:solidFill>
                <a:srgbClr val="990000"/>
              </a:solidFill>
            </a:endParaRPr>
          </a:p>
          <a:p>
            <a:pPr>
              <a:buChar char="-"/>
            </a:pPr>
            <a:r>
              <a:rPr lang="en"/>
              <a:t>Geen Linked Data</a:t>
            </a:r>
            <a:endParaRPr/>
          </a:p>
          <a:p>
            <a:pPr>
              <a:buChar char="-"/>
            </a:pPr>
            <a:r>
              <a:rPr lang="en"/>
              <a:t>Standaardisatie verloopt flou</a:t>
            </a:r>
            <a:endParaRPr/>
          </a:p>
        </p:txBody>
      </p:sp>
    </p:spTree>
    <p:extLst>
      <p:ext uri="{BB962C8B-B14F-4D97-AF65-F5344CB8AC3E}">
        <p14:creationId xmlns:p14="http://schemas.microsoft.com/office/powerpoint/2010/main" val="17712776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Andere specificaties?</a:t>
            </a:r>
            <a:endParaRPr/>
          </a:p>
        </p:txBody>
      </p:sp>
      <p:sp>
        <p:nvSpPr>
          <p:cNvPr id="104" name="Google Shape;104;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a:t>Gebruiken jullie vandaag andere zaken?</a:t>
            </a:r>
            <a:endParaRPr/>
          </a:p>
          <a:p>
            <a:pPr marL="0" indent="0">
              <a:buNone/>
            </a:pPr>
            <a:r>
              <a:rPr lang="en"/>
              <a:t>Laat het ons weten, dat bekijken we dit ook.</a:t>
            </a:r>
            <a:endParaRPr/>
          </a:p>
        </p:txBody>
      </p:sp>
    </p:spTree>
    <p:extLst>
      <p:ext uri="{BB962C8B-B14F-4D97-AF65-F5344CB8AC3E}">
        <p14:creationId xmlns:p14="http://schemas.microsoft.com/office/powerpoint/2010/main" val="21802581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Internationale netwerk</a:t>
            </a:r>
            <a:endParaRPr/>
          </a:p>
        </p:txBody>
      </p:sp>
      <p:sp>
        <p:nvSpPr>
          <p:cNvPr id="110" name="Google Shape;110;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Char char="-"/>
            </a:pPr>
            <a:r>
              <a:rPr lang="en"/>
              <a:t>Semantics for Transport workshop (academisch):</a:t>
            </a:r>
            <a:endParaRPr/>
          </a:p>
          <a:p>
            <a:pPr marL="1219170" indent="0">
              <a:buNone/>
            </a:pPr>
            <a:r>
              <a:rPr lang="en" u="sng">
                <a:solidFill>
                  <a:schemeClr val="hlink"/>
                </a:solidFill>
                <a:hlinkClick r:id="rId3"/>
              </a:rPr>
              <a:t>https://sem4tra.linkeddata.es</a:t>
            </a:r>
            <a:endParaRPr/>
          </a:p>
          <a:p>
            <a:pPr marL="1219170" indent="0">
              <a:buNone/>
            </a:pPr>
            <a:r>
              <a:rPr lang="en"/>
              <a:t>September 2019, Karlsruhe</a:t>
            </a:r>
            <a:endParaRPr/>
          </a:p>
          <a:p>
            <a:pPr marL="1219170" indent="0">
              <a:buNone/>
            </a:pPr>
            <a:endParaRPr/>
          </a:p>
          <a:p>
            <a:pPr marL="1219170" indent="0">
              <a:buNone/>
            </a:pPr>
            <a:endParaRPr/>
          </a:p>
          <a:p>
            <a:pPr>
              <a:buChar char="-"/>
            </a:pPr>
            <a:r>
              <a:rPr lang="en"/>
              <a:t>W3C werkgroep over “Data Models for Transportation” (web-standaard):</a:t>
            </a:r>
            <a:endParaRPr/>
          </a:p>
          <a:p>
            <a:pPr marL="1219170" indent="0">
              <a:buNone/>
            </a:pPr>
            <a:r>
              <a:rPr lang="en" u="sng">
                <a:solidFill>
                  <a:schemeClr val="hlink"/>
                </a:solidFill>
                <a:hlinkClick r:id="rId4"/>
              </a:rPr>
              <a:t>https://www.w3.org/auto/events/data-ws-2019</a:t>
            </a:r>
            <a:endParaRPr/>
          </a:p>
          <a:p>
            <a:pPr marL="1219170" indent="0">
              <a:buNone/>
            </a:pPr>
            <a:r>
              <a:rPr lang="en"/>
              <a:t>September 2019, San Francisco</a:t>
            </a:r>
            <a:endParaRPr/>
          </a:p>
          <a:p>
            <a:pPr marL="1219170" indent="0">
              <a:buNone/>
            </a:pPr>
            <a:endParaRPr/>
          </a:p>
        </p:txBody>
      </p:sp>
    </p:spTree>
    <p:extLst>
      <p:ext uri="{BB962C8B-B14F-4D97-AF65-F5344CB8AC3E}">
        <p14:creationId xmlns:p14="http://schemas.microsoft.com/office/powerpoint/2010/main" val="10703258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b="1" smtClean="0">
                <a:latin typeface="FlandersArtSans-Bold" panose="00000800000000000000" charset="0"/>
              </a:rPr>
              <a:t>Volgende stappen</a:t>
            </a:r>
            <a:endParaRPr lang="nl-BE" b="1" dirty="0">
              <a:latin typeface="FlandersArtSans-Bold" panose="00000800000000000000" charset="0"/>
            </a:endParaRPr>
          </a:p>
        </p:txBody>
      </p:sp>
    </p:spTree>
    <p:extLst>
      <p:ext uri="{BB962C8B-B14F-4D97-AF65-F5344CB8AC3E}">
        <p14:creationId xmlns:p14="http://schemas.microsoft.com/office/powerpoint/2010/main" val="14197363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l="8012" t="7132" r="8014"/>
          <a:stretch/>
        </p:blipFill>
        <p:spPr>
          <a:xfrm>
            <a:off x="428494" y="-6263"/>
            <a:ext cx="11763506" cy="6864263"/>
          </a:xfrm>
          <a:prstGeom prst="rect">
            <a:avLst/>
          </a:prstGeom>
        </p:spPr>
      </p:pic>
      <p:sp>
        <p:nvSpPr>
          <p:cNvPr id="2" name="Slide Number Placeholder 1"/>
          <p:cNvSpPr>
            <a:spLocks noGrp="1"/>
          </p:cNvSpPr>
          <p:nvPr>
            <p:ph type="sldNum" sz="quarter" idx="4"/>
          </p:nvPr>
        </p:nvSpPr>
        <p:spPr/>
        <p:txBody>
          <a:bodyPr/>
          <a:lstStyle/>
          <a:p>
            <a:fld id="{C9C406F6-A053-43CA-AEC8-FA3EEE83A3FB}" type="slidenum">
              <a:rPr lang="nl-BE" smtClean="0"/>
              <a:pPr/>
              <a:t>6</a:t>
            </a:fld>
            <a:endParaRPr lang="nl-BE" dirty="0"/>
          </a:p>
        </p:txBody>
      </p:sp>
      <p:sp>
        <p:nvSpPr>
          <p:cNvPr id="6" name="Rectangle 5"/>
          <p:cNvSpPr/>
          <p:nvPr/>
        </p:nvSpPr>
        <p:spPr>
          <a:xfrm>
            <a:off x="428494" y="0"/>
            <a:ext cx="11763506" cy="6858000"/>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a:t>Interoperabiliteit is de mogelijkheid van verschillende autonome organisaties of systemen om met elkaar te communiceren en samen </a:t>
            </a:r>
            <a:r>
              <a:rPr lang="nl-BE" sz="3600"/>
              <a:t>te </a:t>
            </a:r>
            <a:r>
              <a:rPr lang="nl-BE" sz="3600" smtClean="0"/>
              <a:t>werken.</a:t>
            </a:r>
            <a:endParaRPr lang="nl-BE" sz="3600" dirty="0"/>
          </a:p>
        </p:txBody>
      </p:sp>
    </p:spTree>
    <p:extLst>
      <p:ext uri="{BB962C8B-B14F-4D97-AF65-F5344CB8AC3E}">
        <p14:creationId xmlns:p14="http://schemas.microsoft.com/office/powerpoint/2010/main" val="12315619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mtClean="0"/>
              <a:t>Verwerken alle input van vandaag.</a:t>
            </a:r>
          </a:p>
          <a:p>
            <a:r>
              <a:rPr lang="en-US" smtClean="0"/>
              <a:t>Rondsturen van een verslag van deze workshop.</a:t>
            </a:r>
          </a:p>
          <a:p>
            <a:pPr lvl="1"/>
            <a:r>
              <a:rPr lang="en-US" smtClean="0"/>
              <a:t>Feedback is zeker welkom.</a:t>
            </a:r>
          </a:p>
          <a:p>
            <a:r>
              <a:rPr lang="en-US" smtClean="0"/>
              <a:t>Bilateraal afstemmen met afwezige partijen.</a:t>
            </a:r>
          </a:p>
          <a:p>
            <a:r>
              <a:rPr lang="en-US" smtClean="0"/>
              <a:t>Onderzoeken waar we kunnen aligneren met reeds bestaande standaarden.</a:t>
            </a:r>
          </a:p>
          <a:p>
            <a:r>
              <a:rPr lang="en-US" smtClean="0"/>
              <a:t>Eerste versie van een semantisch model ontwerpen.</a:t>
            </a:r>
          </a:p>
          <a:p>
            <a:pPr marL="0" indent="0">
              <a:buNone/>
            </a:pPr>
            <a:endParaRPr lang="en-US"/>
          </a:p>
        </p:txBody>
      </p:sp>
      <p:sp>
        <p:nvSpPr>
          <p:cNvPr id="3" name="Title 2"/>
          <p:cNvSpPr>
            <a:spLocks noGrp="1"/>
          </p:cNvSpPr>
          <p:nvPr>
            <p:ph type="title"/>
          </p:nvPr>
        </p:nvSpPr>
        <p:spPr/>
        <p:txBody>
          <a:bodyPr/>
          <a:lstStyle/>
          <a:p>
            <a:r>
              <a:rPr lang="en-US" b="1" smtClean="0"/>
              <a:t>Volgende stappen</a:t>
            </a:r>
            <a:endParaRPr lang="en-US" b="1"/>
          </a:p>
        </p:txBody>
      </p:sp>
      <p:sp>
        <p:nvSpPr>
          <p:cNvPr id="4" name="Slide Number Placeholder 3"/>
          <p:cNvSpPr>
            <a:spLocks noGrp="1"/>
          </p:cNvSpPr>
          <p:nvPr>
            <p:ph type="sldNum" sz="quarter" idx="4"/>
          </p:nvPr>
        </p:nvSpPr>
        <p:spPr/>
        <p:txBody>
          <a:bodyPr/>
          <a:lstStyle/>
          <a:p>
            <a:fld id="{C9C406F6-A053-43CA-AEC8-FA3EEE83A3FB}" type="slidenum">
              <a:rPr lang="nl-BE" smtClean="0"/>
              <a:pPr/>
              <a:t>60</a:t>
            </a:fld>
            <a:endParaRPr lang="nl-BE" dirty="0"/>
          </a:p>
        </p:txBody>
      </p:sp>
    </p:spTree>
    <p:extLst>
      <p:ext uri="{BB962C8B-B14F-4D97-AF65-F5344CB8AC3E}">
        <p14:creationId xmlns:p14="http://schemas.microsoft.com/office/powerpoint/2010/main" val="8654357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oogle Shape;551;p85">
            <a:extLst>
              <a:ext uri="{FF2B5EF4-FFF2-40B4-BE49-F238E27FC236}">
                <a16:creationId xmlns:a16="http://schemas.microsoft.com/office/drawing/2014/main" id="{C29B9406-F745-4315-A0B8-C39B969733D3}"/>
              </a:ext>
            </a:extLst>
          </p:cNvPr>
          <p:cNvCxnSpPr/>
          <p:nvPr/>
        </p:nvCxnSpPr>
        <p:spPr>
          <a:xfrm>
            <a:off x="3581401" y="3551708"/>
            <a:ext cx="0" cy="509514"/>
          </a:xfrm>
          <a:prstGeom prst="straightConnector1">
            <a:avLst/>
          </a:prstGeom>
          <a:noFill/>
          <a:ln w="12700" cap="sq" cmpd="sng">
            <a:solidFill>
              <a:srgbClr val="F0D70F"/>
            </a:solidFill>
            <a:prstDash val="solid"/>
            <a:round/>
            <a:headEnd type="none" w="sm" len="sm"/>
            <a:tailEnd type="diamond" w="med" len="med"/>
          </a:ln>
        </p:spPr>
      </p:cxnSp>
      <p:cxnSp>
        <p:nvCxnSpPr>
          <p:cNvPr id="5" name="Google Shape;553;p85">
            <a:extLst>
              <a:ext uri="{FF2B5EF4-FFF2-40B4-BE49-F238E27FC236}">
                <a16:creationId xmlns:a16="http://schemas.microsoft.com/office/drawing/2014/main" id="{023911BB-7570-4BFF-B9C2-BDB13CE304ED}"/>
              </a:ext>
            </a:extLst>
          </p:cNvPr>
          <p:cNvCxnSpPr/>
          <p:nvPr/>
        </p:nvCxnSpPr>
        <p:spPr>
          <a:xfrm>
            <a:off x="5738435" y="3521870"/>
            <a:ext cx="0" cy="941087"/>
          </a:xfrm>
          <a:prstGeom prst="straightConnector1">
            <a:avLst/>
          </a:prstGeom>
          <a:noFill/>
          <a:ln w="12700" cap="sq" cmpd="sng">
            <a:solidFill>
              <a:srgbClr val="6B6B6B"/>
            </a:solidFill>
            <a:prstDash val="solid"/>
            <a:round/>
            <a:headEnd type="none" w="sm" len="sm"/>
            <a:tailEnd type="diamond" w="med" len="med"/>
          </a:ln>
        </p:spPr>
      </p:cxnSp>
      <p:cxnSp>
        <p:nvCxnSpPr>
          <p:cNvPr id="7" name="Google Shape;554;p85">
            <a:extLst>
              <a:ext uri="{FF2B5EF4-FFF2-40B4-BE49-F238E27FC236}">
                <a16:creationId xmlns:a16="http://schemas.microsoft.com/office/drawing/2014/main" id="{3FC47AAE-7715-41AC-A4B7-A3ACA5595320}"/>
              </a:ext>
            </a:extLst>
          </p:cNvPr>
          <p:cNvCxnSpPr/>
          <p:nvPr/>
        </p:nvCxnSpPr>
        <p:spPr>
          <a:xfrm>
            <a:off x="7723909" y="3551708"/>
            <a:ext cx="0" cy="509514"/>
          </a:xfrm>
          <a:prstGeom prst="straightConnector1">
            <a:avLst/>
          </a:prstGeom>
          <a:noFill/>
          <a:ln w="12700" cap="sq" cmpd="sng">
            <a:solidFill>
              <a:srgbClr val="F0D70F"/>
            </a:solidFill>
            <a:prstDash val="solid"/>
            <a:round/>
            <a:headEnd type="none" w="sm" len="sm"/>
            <a:tailEnd type="diamond" w="med" len="med"/>
          </a:ln>
        </p:spPr>
      </p:cxnSp>
      <p:cxnSp>
        <p:nvCxnSpPr>
          <p:cNvPr id="8" name="Google Shape;556;p85">
            <a:extLst>
              <a:ext uri="{FF2B5EF4-FFF2-40B4-BE49-F238E27FC236}">
                <a16:creationId xmlns:a16="http://schemas.microsoft.com/office/drawing/2014/main" id="{030FBE19-19A9-4EE7-B452-1EC09697C836}"/>
              </a:ext>
            </a:extLst>
          </p:cNvPr>
          <p:cNvCxnSpPr/>
          <p:nvPr/>
        </p:nvCxnSpPr>
        <p:spPr>
          <a:xfrm>
            <a:off x="9410793" y="3513113"/>
            <a:ext cx="0" cy="949842"/>
          </a:xfrm>
          <a:prstGeom prst="straightConnector1">
            <a:avLst/>
          </a:prstGeom>
          <a:noFill/>
          <a:ln w="12700" cap="sq" cmpd="sng">
            <a:solidFill>
              <a:schemeClr val="accent4"/>
            </a:solidFill>
            <a:prstDash val="solid"/>
            <a:round/>
            <a:headEnd type="none" w="sm" len="sm"/>
            <a:tailEnd type="diamond" w="med" len="med"/>
          </a:ln>
        </p:spPr>
      </p:cxnSp>
      <p:sp>
        <p:nvSpPr>
          <p:cNvPr id="10" name="Google Shape;557;p85">
            <a:extLst>
              <a:ext uri="{FF2B5EF4-FFF2-40B4-BE49-F238E27FC236}">
                <a16:creationId xmlns:a16="http://schemas.microsoft.com/office/drawing/2014/main" id="{3403F73B-A268-4D29-B01A-FC37BD8BF1D2}"/>
              </a:ext>
            </a:extLst>
          </p:cNvPr>
          <p:cNvSpPr txBox="1">
            <a:spLocks noGrp="1"/>
          </p:cNvSpPr>
          <p:nvPr>
            <p:ph type="title" idx="4294967295"/>
          </p:nvPr>
        </p:nvSpPr>
        <p:spPr>
          <a:xfrm>
            <a:off x="643008" y="345173"/>
            <a:ext cx="8334375" cy="587375"/>
          </a:xfrm>
          <a:prstGeom prst="rect">
            <a:avLst/>
          </a:prstGeom>
          <a:noFill/>
          <a:ln>
            <a:noFill/>
          </a:ln>
        </p:spPr>
        <p:txBody>
          <a:bodyPr spcFirstLastPara="1" vert="horz" wrap="square" lIns="0" tIns="0" rIns="0" bIns="0" rtlCol="0" anchor="t" anchorCtr="0">
            <a:noAutofit/>
          </a:bodyPr>
          <a:lstStyle/>
          <a:p>
            <a:pPr rtl="0">
              <a:buClr>
                <a:schemeClr val="lt1"/>
              </a:buClr>
              <a:buSzPts val="3600"/>
            </a:pPr>
            <a:r>
              <a:rPr lang="nl-BE" b="1" smtClean="0">
                <a:solidFill>
                  <a:schemeClr val="tx1"/>
                </a:solidFill>
              </a:rPr>
              <a:t>Thematische werkgroepen</a:t>
            </a:r>
            <a:endParaRPr lang="nl-BE" b="1" dirty="0">
              <a:solidFill>
                <a:schemeClr val="tx1"/>
              </a:solidFill>
            </a:endParaRPr>
          </a:p>
        </p:txBody>
      </p:sp>
      <p:grpSp>
        <p:nvGrpSpPr>
          <p:cNvPr id="11" name="Google Shape;560;p85">
            <a:extLst>
              <a:ext uri="{FF2B5EF4-FFF2-40B4-BE49-F238E27FC236}">
                <a16:creationId xmlns:a16="http://schemas.microsoft.com/office/drawing/2014/main" id="{E5074CD1-7991-4F6A-AA37-6FCAFF103371}"/>
              </a:ext>
            </a:extLst>
          </p:cNvPr>
          <p:cNvGrpSpPr/>
          <p:nvPr/>
        </p:nvGrpSpPr>
        <p:grpSpPr>
          <a:xfrm>
            <a:off x="1524002" y="3218346"/>
            <a:ext cx="9051131" cy="428625"/>
            <a:chOff x="0" y="3019425"/>
            <a:chExt cx="12068175" cy="571500"/>
          </a:xfrm>
        </p:grpSpPr>
        <p:sp>
          <p:nvSpPr>
            <p:cNvPr id="12" name="Google Shape;561;p85">
              <a:extLst>
                <a:ext uri="{FF2B5EF4-FFF2-40B4-BE49-F238E27FC236}">
                  <a16:creationId xmlns:a16="http://schemas.microsoft.com/office/drawing/2014/main" id="{EE8F9274-7E4D-461F-93F7-308ADBC46ACB}"/>
                </a:ext>
              </a:extLst>
            </p:cNvPr>
            <p:cNvSpPr/>
            <p:nvPr/>
          </p:nvSpPr>
          <p:spPr>
            <a:xfrm>
              <a:off x="0" y="3146439"/>
              <a:ext cx="11849100" cy="317470"/>
            </a:xfrm>
            <a:prstGeom prst="rect">
              <a:avLst/>
            </a:prstGeom>
            <a:solidFill>
              <a:schemeClr val="tx1"/>
            </a:solidFill>
            <a:ln>
              <a:noFill/>
            </a:ln>
          </p:spPr>
          <p:txBody>
            <a:bodyPr spcFirstLastPara="1" wrap="square" lIns="68569" tIns="34275" rIns="68569" bIns="34275" anchor="ctr" anchorCtr="0">
              <a:noAutofit/>
            </a:bodyPr>
            <a:lstStyle/>
            <a:p>
              <a:pPr algn="ctr" rtl="0"/>
              <a:endParaRPr lang="nl-BE" sz="1200" dirty="0">
                <a:latin typeface="Arial"/>
                <a:ea typeface="Arial"/>
                <a:cs typeface="Arial"/>
                <a:sym typeface="Arial"/>
              </a:endParaRPr>
            </a:p>
          </p:txBody>
        </p:sp>
        <p:sp>
          <p:nvSpPr>
            <p:cNvPr id="13" name="Google Shape;562;p85">
              <a:extLst>
                <a:ext uri="{FF2B5EF4-FFF2-40B4-BE49-F238E27FC236}">
                  <a16:creationId xmlns:a16="http://schemas.microsoft.com/office/drawing/2014/main" id="{889AEE24-DDD8-4390-B58C-A38BF8FA35E1}"/>
                </a:ext>
              </a:extLst>
            </p:cNvPr>
            <p:cNvSpPr txBox="1"/>
            <p:nvPr/>
          </p:nvSpPr>
          <p:spPr>
            <a:xfrm>
              <a:off x="268813" y="3146439"/>
              <a:ext cx="2880000" cy="317470"/>
            </a:xfrm>
            <a:prstGeom prst="rect">
              <a:avLst/>
            </a:prstGeom>
            <a:solidFill>
              <a:srgbClr val="6B6B6B"/>
            </a:solidFill>
            <a:ln>
              <a:noFill/>
            </a:ln>
          </p:spPr>
          <p:txBody>
            <a:bodyPr spcFirstLastPara="1" wrap="square" lIns="54000" tIns="54000" rIns="54000" bIns="67500" anchor="t" anchorCtr="0">
              <a:noAutofit/>
            </a:bodyPr>
            <a:lstStyle/>
            <a:p>
              <a:pPr algn="ctr" rtl="0"/>
              <a:r>
                <a:rPr lang="nl-BE" sz="750" b="1" dirty="0">
                  <a:solidFill>
                    <a:schemeClr val="bg1"/>
                  </a:solidFill>
                </a:rPr>
                <a:t>September</a:t>
              </a:r>
              <a:endParaRPr lang="nl-BE" sz="750" b="1" dirty="0">
                <a:solidFill>
                  <a:schemeClr val="bg1"/>
                </a:solidFill>
                <a:sym typeface="Arial"/>
              </a:endParaRPr>
            </a:p>
          </p:txBody>
        </p:sp>
        <p:sp>
          <p:nvSpPr>
            <p:cNvPr id="14" name="Google Shape;563;p85">
              <a:extLst>
                <a:ext uri="{FF2B5EF4-FFF2-40B4-BE49-F238E27FC236}">
                  <a16:creationId xmlns:a16="http://schemas.microsoft.com/office/drawing/2014/main" id="{4FE82FF9-8368-43A6-814C-6161EFD0F8B7}"/>
                </a:ext>
              </a:extLst>
            </p:cNvPr>
            <p:cNvSpPr txBox="1"/>
            <p:nvPr/>
          </p:nvSpPr>
          <p:spPr>
            <a:xfrm>
              <a:off x="3153936" y="3146439"/>
              <a:ext cx="2880000" cy="317470"/>
            </a:xfrm>
            <a:prstGeom prst="rect">
              <a:avLst/>
            </a:prstGeom>
            <a:solidFill>
              <a:srgbClr val="F0D70F"/>
            </a:solidFill>
            <a:ln>
              <a:noFill/>
            </a:ln>
          </p:spPr>
          <p:txBody>
            <a:bodyPr spcFirstLastPara="1" wrap="square" lIns="54000" tIns="54000" rIns="54000" bIns="67500" anchor="t" anchorCtr="0">
              <a:noAutofit/>
            </a:bodyPr>
            <a:lstStyle/>
            <a:p>
              <a:pPr algn="ctr" rtl="0"/>
              <a:r>
                <a:rPr lang="nl-BE" sz="750" b="1" dirty="0">
                  <a:latin typeface="Arial"/>
                  <a:ea typeface="Arial"/>
                  <a:cs typeface="Arial"/>
                  <a:sym typeface="Arial"/>
                </a:rPr>
                <a:t>Oktober</a:t>
              </a:r>
            </a:p>
          </p:txBody>
        </p:sp>
        <p:sp>
          <p:nvSpPr>
            <p:cNvPr id="15" name="Google Shape;564;p85">
              <a:extLst>
                <a:ext uri="{FF2B5EF4-FFF2-40B4-BE49-F238E27FC236}">
                  <a16:creationId xmlns:a16="http://schemas.microsoft.com/office/drawing/2014/main" id="{5B498427-16AA-4C61-A6DB-AA19AEA3370B}"/>
                </a:ext>
              </a:extLst>
            </p:cNvPr>
            <p:cNvSpPr txBox="1"/>
            <p:nvPr/>
          </p:nvSpPr>
          <p:spPr>
            <a:xfrm>
              <a:off x="6023964" y="3146439"/>
              <a:ext cx="2880000" cy="317470"/>
            </a:xfrm>
            <a:prstGeom prst="rect">
              <a:avLst/>
            </a:prstGeom>
            <a:solidFill>
              <a:srgbClr val="6B6B6B"/>
            </a:solidFill>
            <a:ln>
              <a:noFill/>
            </a:ln>
          </p:spPr>
          <p:txBody>
            <a:bodyPr spcFirstLastPara="1" wrap="square" lIns="54000" tIns="54000" rIns="54000" bIns="67500" anchor="t" anchorCtr="0">
              <a:noAutofit/>
            </a:bodyPr>
            <a:lstStyle/>
            <a:p>
              <a:pPr algn="ctr" rtl="0"/>
              <a:r>
                <a:rPr lang="nl-BE" sz="750" b="1" dirty="0">
                  <a:solidFill>
                    <a:schemeClr val="bg1"/>
                  </a:solidFill>
                  <a:latin typeface="Arial"/>
                  <a:ea typeface="Arial"/>
                  <a:cs typeface="Arial"/>
                  <a:sym typeface="Arial"/>
                </a:rPr>
                <a:t>November</a:t>
              </a:r>
            </a:p>
          </p:txBody>
        </p:sp>
        <p:sp>
          <p:nvSpPr>
            <p:cNvPr id="16" name="Google Shape;565;p85">
              <a:extLst>
                <a:ext uri="{FF2B5EF4-FFF2-40B4-BE49-F238E27FC236}">
                  <a16:creationId xmlns:a16="http://schemas.microsoft.com/office/drawing/2014/main" id="{D461E1A4-9917-4C37-8F52-F37F7FBF7F9E}"/>
                </a:ext>
              </a:extLst>
            </p:cNvPr>
            <p:cNvSpPr txBox="1"/>
            <p:nvPr/>
          </p:nvSpPr>
          <p:spPr>
            <a:xfrm>
              <a:off x="8905221" y="3146439"/>
              <a:ext cx="2880000" cy="317470"/>
            </a:xfrm>
            <a:prstGeom prst="rect">
              <a:avLst/>
            </a:prstGeom>
            <a:solidFill>
              <a:srgbClr val="F0D70F"/>
            </a:solidFill>
            <a:ln>
              <a:noFill/>
            </a:ln>
          </p:spPr>
          <p:txBody>
            <a:bodyPr spcFirstLastPara="1" wrap="square" lIns="54000" tIns="54000" rIns="54000" bIns="67500" anchor="t" anchorCtr="0">
              <a:noAutofit/>
            </a:bodyPr>
            <a:lstStyle/>
            <a:p>
              <a:pPr algn="ctr" rtl="0"/>
              <a:r>
                <a:rPr lang="nl-BE" sz="750" b="1" dirty="0">
                  <a:sym typeface="Arial"/>
                </a:rPr>
                <a:t>December</a:t>
              </a:r>
              <a:endParaRPr lang="nl-BE" b="1" dirty="0"/>
            </a:p>
          </p:txBody>
        </p:sp>
        <p:sp>
          <p:nvSpPr>
            <p:cNvPr id="17" name="Google Shape;574;p85">
              <a:extLst>
                <a:ext uri="{FF2B5EF4-FFF2-40B4-BE49-F238E27FC236}">
                  <a16:creationId xmlns:a16="http://schemas.microsoft.com/office/drawing/2014/main" id="{7269AAF7-2148-4615-A8CB-0C4E739AE831}"/>
                </a:ext>
              </a:extLst>
            </p:cNvPr>
            <p:cNvSpPr/>
            <p:nvPr/>
          </p:nvSpPr>
          <p:spPr>
            <a:xfrm rot="5400000">
              <a:off x="11672888" y="3195637"/>
              <a:ext cx="571500" cy="219075"/>
            </a:xfrm>
            <a:prstGeom prst="triangle">
              <a:avLst>
                <a:gd name="adj" fmla="val 50000"/>
              </a:avLst>
            </a:prstGeom>
            <a:solidFill>
              <a:schemeClr val="tx1"/>
            </a:solidFill>
            <a:ln>
              <a:noFill/>
            </a:ln>
          </p:spPr>
          <p:txBody>
            <a:bodyPr spcFirstLastPara="1" wrap="square" lIns="68569" tIns="34275" rIns="68569" bIns="34275" anchor="ctr" anchorCtr="0">
              <a:noAutofit/>
            </a:bodyPr>
            <a:lstStyle/>
            <a:p>
              <a:pPr algn="ctr" rtl="0"/>
              <a:endParaRPr lang="nl-BE" sz="1200" dirty="0">
                <a:latin typeface="Arial"/>
                <a:ea typeface="Arial"/>
                <a:cs typeface="Arial"/>
                <a:sym typeface="Arial"/>
              </a:endParaRPr>
            </a:p>
          </p:txBody>
        </p:sp>
      </p:grpSp>
      <p:cxnSp>
        <p:nvCxnSpPr>
          <p:cNvPr id="18" name="Google Shape;575;p85">
            <a:extLst>
              <a:ext uri="{FF2B5EF4-FFF2-40B4-BE49-F238E27FC236}">
                <a16:creationId xmlns:a16="http://schemas.microsoft.com/office/drawing/2014/main" id="{49EC243F-DDE3-48EE-B009-D95B6084E369}"/>
              </a:ext>
            </a:extLst>
          </p:cNvPr>
          <p:cNvCxnSpPr>
            <a:stCxn id="19" idx="2"/>
            <a:endCxn id="13" idx="0"/>
          </p:cNvCxnSpPr>
          <p:nvPr/>
        </p:nvCxnSpPr>
        <p:spPr>
          <a:xfrm flipH="1">
            <a:off x="2805610" y="2763283"/>
            <a:ext cx="0" cy="550323"/>
          </a:xfrm>
          <a:prstGeom prst="straightConnector1">
            <a:avLst/>
          </a:prstGeom>
          <a:noFill/>
          <a:ln w="12700" cap="sq" cmpd="sng">
            <a:solidFill>
              <a:srgbClr val="F0D70F"/>
            </a:solidFill>
            <a:prstDash val="solid"/>
            <a:round/>
            <a:headEnd type="diamond" w="med" len="med"/>
            <a:tailEnd type="none" w="sm" len="sm"/>
          </a:ln>
        </p:spPr>
      </p:cxnSp>
      <p:sp>
        <p:nvSpPr>
          <p:cNvPr id="19" name="Google Shape;576;p85">
            <a:extLst>
              <a:ext uri="{FF2B5EF4-FFF2-40B4-BE49-F238E27FC236}">
                <a16:creationId xmlns:a16="http://schemas.microsoft.com/office/drawing/2014/main" id="{7790443B-0567-4FD6-BBC7-C5D77BE355F6}"/>
              </a:ext>
            </a:extLst>
          </p:cNvPr>
          <p:cNvSpPr txBox="1"/>
          <p:nvPr/>
        </p:nvSpPr>
        <p:spPr>
          <a:xfrm>
            <a:off x="2202548" y="2128492"/>
            <a:ext cx="1213152" cy="634790"/>
          </a:xfrm>
          <a:prstGeom prst="rect">
            <a:avLst/>
          </a:prstGeom>
          <a:noFill/>
          <a:ln>
            <a:noFill/>
          </a:ln>
        </p:spPr>
        <p:txBody>
          <a:bodyPr spcFirstLastPara="1" wrap="square" lIns="0" tIns="0" rIns="0" bIns="0" anchor="b" anchorCtr="0">
            <a:noAutofit/>
          </a:bodyPr>
          <a:lstStyle/>
          <a:p>
            <a:pPr algn="l" rtl="0"/>
            <a:r>
              <a:rPr lang="nl-BE" sz="1650" dirty="0"/>
              <a:t>16</a:t>
            </a:r>
            <a:endParaRPr lang="nl-BE" dirty="0"/>
          </a:p>
          <a:p>
            <a:pPr lvl="0"/>
            <a:r>
              <a:rPr lang="nl-BE" sz="1000" b="1" dirty="0"/>
              <a:t>Kick-Off</a:t>
            </a:r>
            <a:endParaRPr lang="nl-BE" sz="1000" dirty="0">
              <a:sym typeface="Arial"/>
            </a:endParaRPr>
          </a:p>
        </p:txBody>
      </p:sp>
      <p:cxnSp>
        <p:nvCxnSpPr>
          <p:cNvPr id="20" name="Google Shape;577;p85">
            <a:extLst>
              <a:ext uri="{FF2B5EF4-FFF2-40B4-BE49-F238E27FC236}">
                <a16:creationId xmlns:a16="http://schemas.microsoft.com/office/drawing/2014/main" id="{7D4D64B0-841D-4958-8A0B-F56CD381999F}"/>
              </a:ext>
            </a:extLst>
          </p:cNvPr>
          <p:cNvCxnSpPr/>
          <p:nvPr/>
        </p:nvCxnSpPr>
        <p:spPr>
          <a:xfrm>
            <a:off x="4239364" y="2445888"/>
            <a:ext cx="0" cy="867718"/>
          </a:xfrm>
          <a:prstGeom prst="straightConnector1">
            <a:avLst/>
          </a:prstGeom>
          <a:noFill/>
          <a:ln w="12700" cap="sq" cmpd="sng">
            <a:solidFill>
              <a:srgbClr val="6B6B6B"/>
            </a:solidFill>
            <a:prstDash val="solid"/>
            <a:round/>
            <a:headEnd type="diamond" w="med" len="med"/>
            <a:tailEnd type="none" w="sm" len="sm"/>
          </a:ln>
        </p:spPr>
      </p:cxnSp>
      <p:sp>
        <p:nvSpPr>
          <p:cNvPr id="21" name="Google Shape;578;p85">
            <a:extLst>
              <a:ext uri="{FF2B5EF4-FFF2-40B4-BE49-F238E27FC236}">
                <a16:creationId xmlns:a16="http://schemas.microsoft.com/office/drawing/2014/main" id="{D77A3856-C695-41F5-AAA5-97B326D9DF60}"/>
              </a:ext>
            </a:extLst>
          </p:cNvPr>
          <p:cNvSpPr txBox="1"/>
          <p:nvPr/>
        </p:nvSpPr>
        <p:spPr>
          <a:xfrm>
            <a:off x="4337695" y="2361017"/>
            <a:ext cx="1335423" cy="450713"/>
          </a:xfrm>
          <a:prstGeom prst="rect">
            <a:avLst/>
          </a:prstGeom>
          <a:noFill/>
          <a:ln>
            <a:noFill/>
          </a:ln>
        </p:spPr>
        <p:txBody>
          <a:bodyPr spcFirstLastPara="1" wrap="square" lIns="0" tIns="0" rIns="0" bIns="0" anchor="b" anchorCtr="0">
            <a:noAutofit/>
          </a:bodyPr>
          <a:lstStyle/>
          <a:p>
            <a:pPr algn="l" rtl="0"/>
            <a:r>
              <a:rPr lang="nl-BE" sz="1650" dirty="0">
                <a:sym typeface="Arial"/>
              </a:rPr>
              <a:t>09</a:t>
            </a:r>
          </a:p>
          <a:p>
            <a:pPr algn="l" rtl="0"/>
            <a:r>
              <a:rPr lang="nl-BE" sz="1000" smtClean="0">
                <a:sym typeface="Arial"/>
              </a:rPr>
              <a:t>Thematische workshop </a:t>
            </a:r>
            <a:r>
              <a:rPr lang="nl-BE" sz="1000" dirty="0">
                <a:sym typeface="Arial"/>
              </a:rPr>
              <a:t>1</a:t>
            </a:r>
            <a:endParaRPr lang="nl-BE" sz="2400" dirty="0"/>
          </a:p>
        </p:txBody>
      </p:sp>
      <p:cxnSp>
        <p:nvCxnSpPr>
          <p:cNvPr id="22" name="Google Shape;580;p85">
            <a:extLst>
              <a:ext uri="{FF2B5EF4-FFF2-40B4-BE49-F238E27FC236}">
                <a16:creationId xmlns:a16="http://schemas.microsoft.com/office/drawing/2014/main" id="{F90798A6-82CD-4911-ADA5-C9B73893B330}"/>
              </a:ext>
            </a:extLst>
          </p:cNvPr>
          <p:cNvCxnSpPr/>
          <p:nvPr/>
        </p:nvCxnSpPr>
        <p:spPr>
          <a:xfrm flipH="1">
            <a:off x="6442364" y="2657311"/>
            <a:ext cx="0" cy="656294"/>
          </a:xfrm>
          <a:prstGeom prst="straightConnector1">
            <a:avLst/>
          </a:prstGeom>
          <a:noFill/>
          <a:ln w="12700" cap="sq" cmpd="sng">
            <a:solidFill>
              <a:srgbClr val="F0D70F"/>
            </a:solidFill>
            <a:prstDash val="solid"/>
            <a:round/>
            <a:headEnd type="diamond" w="med" len="med"/>
            <a:tailEnd type="none" w="sm" len="sm"/>
          </a:ln>
        </p:spPr>
      </p:cxnSp>
      <p:cxnSp>
        <p:nvCxnSpPr>
          <p:cNvPr id="23" name="Google Shape;582;p85">
            <a:extLst>
              <a:ext uri="{FF2B5EF4-FFF2-40B4-BE49-F238E27FC236}">
                <a16:creationId xmlns:a16="http://schemas.microsoft.com/office/drawing/2014/main" id="{6C4DB461-B7A3-44C8-9D05-0C8FF2EA2896}"/>
              </a:ext>
            </a:extLst>
          </p:cNvPr>
          <p:cNvCxnSpPr/>
          <p:nvPr/>
        </p:nvCxnSpPr>
        <p:spPr>
          <a:xfrm>
            <a:off x="8410760" y="2220251"/>
            <a:ext cx="0" cy="1093355"/>
          </a:xfrm>
          <a:prstGeom prst="straightConnector1">
            <a:avLst/>
          </a:prstGeom>
          <a:noFill/>
          <a:ln w="12700" cap="sq" cmpd="sng">
            <a:solidFill>
              <a:srgbClr val="6B6B6B"/>
            </a:solidFill>
            <a:prstDash val="solid"/>
            <a:round/>
            <a:headEnd type="diamond" w="med" len="med"/>
            <a:tailEnd type="none" w="sm" len="sm"/>
          </a:ln>
        </p:spPr>
      </p:cxnSp>
      <p:sp>
        <p:nvSpPr>
          <p:cNvPr id="24" name="Google Shape;584;p85">
            <a:extLst>
              <a:ext uri="{FF2B5EF4-FFF2-40B4-BE49-F238E27FC236}">
                <a16:creationId xmlns:a16="http://schemas.microsoft.com/office/drawing/2014/main" id="{7978B404-B2E3-4DE4-A1EA-B1DB653847A2}"/>
              </a:ext>
            </a:extLst>
          </p:cNvPr>
          <p:cNvSpPr txBox="1"/>
          <p:nvPr/>
        </p:nvSpPr>
        <p:spPr>
          <a:xfrm>
            <a:off x="6563995" y="2022523"/>
            <a:ext cx="1332193" cy="1015663"/>
          </a:xfrm>
          <a:prstGeom prst="rect">
            <a:avLst/>
          </a:prstGeom>
          <a:noFill/>
          <a:ln>
            <a:noFill/>
          </a:ln>
        </p:spPr>
        <p:txBody>
          <a:bodyPr spcFirstLastPara="1" wrap="square" lIns="0" tIns="0" rIns="0" bIns="0" anchor="b" anchorCtr="0">
            <a:noAutofit/>
          </a:bodyPr>
          <a:lstStyle/>
          <a:p>
            <a:pPr algn="l" rtl="0"/>
            <a:r>
              <a:rPr lang="nl-BE" sz="1650" dirty="0">
                <a:sym typeface="Arial"/>
              </a:rPr>
              <a:t>06</a:t>
            </a:r>
            <a:endParaRPr lang="nl-BE" dirty="0"/>
          </a:p>
          <a:p>
            <a:r>
              <a:rPr lang="nl-BE" sz="1000">
                <a:sym typeface="Arial"/>
              </a:rPr>
              <a:t>Thematische </a:t>
            </a:r>
            <a:r>
              <a:rPr lang="nl-BE" sz="1000" dirty="0">
                <a:sym typeface="Arial"/>
              </a:rPr>
              <a:t>workshop 3</a:t>
            </a:r>
          </a:p>
        </p:txBody>
      </p:sp>
      <p:sp>
        <p:nvSpPr>
          <p:cNvPr id="25" name="Google Shape;586;p85">
            <a:extLst>
              <a:ext uri="{FF2B5EF4-FFF2-40B4-BE49-F238E27FC236}">
                <a16:creationId xmlns:a16="http://schemas.microsoft.com/office/drawing/2014/main" id="{FEF74CBF-C988-4FC2-AE94-CE0818A85E24}"/>
              </a:ext>
            </a:extLst>
          </p:cNvPr>
          <p:cNvSpPr txBox="1"/>
          <p:nvPr/>
        </p:nvSpPr>
        <p:spPr>
          <a:xfrm>
            <a:off x="8465793" y="2234690"/>
            <a:ext cx="1518635" cy="761747"/>
          </a:xfrm>
          <a:prstGeom prst="rect">
            <a:avLst/>
          </a:prstGeom>
          <a:noFill/>
          <a:ln>
            <a:noFill/>
          </a:ln>
        </p:spPr>
        <p:txBody>
          <a:bodyPr spcFirstLastPara="1" wrap="square" lIns="0" tIns="0" rIns="0" bIns="0" anchor="b" anchorCtr="0">
            <a:noAutofit/>
          </a:bodyPr>
          <a:lstStyle/>
          <a:p>
            <a:pPr algn="l" rtl="0"/>
            <a:r>
              <a:rPr lang="nl-BE" sz="1650" dirty="0"/>
              <a:t>04</a:t>
            </a:r>
            <a:endParaRPr lang="nl-BE" dirty="0"/>
          </a:p>
          <a:p>
            <a:r>
              <a:rPr lang="nl-BE" sz="1000">
                <a:sym typeface="Arial"/>
              </a:rPr>
              <a:t>Thematische </a:t>
            </a:r>
            <a:r>
              <a:rPr lang="nl-BE" sz="1000" dirty="0">
                <a:sym typeface="Arial"/>
              </a:rPr>
              <a:t>workshop 5</a:t>
            </a:r>
          </a:p>
        </p:txBody>
      </p:sp>
      <p:sp>
        <p:nvSpPr>
          <p:cNvPr id="26" name="Google Shape;587;p85">
            <a:extLst>
              <a:ext uri="{FF2B5EF4-FFF2-40B4-BE49-F238E27FC236}">
                <a16:creationId xmlns:a16="http://schemas.microsoft.com/office/drawing/2014/main" id="{71E242B7-CA33-4260-A762-EBC9E32CF437}"/>
              </a:ext>
            </a:extLst>
          </p:cNvPr>
          <p:cNvSpPr txBox="1"/>
          <p:nvPr/>
        </p:nvSpPr>
        <p:spPr>
          <a:xfrm>
            <a:off x="2115210" y="3621704"/>
            <a:ext cx="1378399" cy="805511"/>
          </a:xfrm>
          <a:prstGeom prst="rect">
            <a:avLst/>
          </a:prstGeom>
          <a:noFill/>
          <a:ln>
            <a:noFill/>
          </a:ln>
        </p:spPr>
        <p:txBody>
          <a:bodyPr spcFirstLastPara="1" wrap="square" lIns="0" tIns="0" rIns="0" bIns="0" anchor="t" anchorCtr="0">
            <a:noAutofit/>
          </a:bodyPr>
          <a:lstStyle/>
          <a:p>
            <a:pPr algn="r" rtl="0"/>
            <a:r>
              <a:rPr lang="nl-BE" sz="1650" dirty="0">
                <a:sym typeface="Arial"/>
              </a:rPr>
              <a:t>25</a:t>
            </a:r>
            <a:endParaRPr lang="nl-BE" dirty="0"/>
          </a:p>
          <a:p>
            <a:pPr lvl="0" algn="r"/>
            <a:r>
              <a:rPr lang="nl-BE" sz="1000" b="1" dirty="0"/>
              <a:t>Business workshop</a:t>
            </a:r>
            <a:endParaRPr lang="nl-BE" sz="1000" dirty="0">
              <a:sym typeface="Arial"/>
            </a:endParaRPr>
          </a:p>
        </p:txBody>
      </p:sp>
      <p:sp>
        <p:nvSpPr>
          <p:cNvPr id="27" name="Google Shape;589;p85">
            <a:extLst>
              <a:ext uri="{FF2B5EF4-FFF2-40B4-BE49-F238E27FC236}">
                <a16:creationId xmlns:a16="http://schemas.microsoft.com/office/drawing/2014/main" id="{CA58CE9B-16A8-44C4-A2B1-7117D63CAA06}"/>
              </a:ext>
            </a:extLst>
          </p:cNvPr>
          <p:cNvSpPr txBox="1"/>
          <p:nvPr/>
        </p:nvSpPr>
        <p:spPr>
          <a:xfrm>
            <a:off x="4337695" y="3891646"/>
            <a:ext cx="1298314" cy="507831"/>
          </a:xfrm>
          <a:prstGeom prst="rect">
            <a:avLst/>
          </a:prstGeom>
          <a:noFill/>
          <a:ln>
            <a:noFill/>
          </a:ln>
        </p:spPr>
        <p:txBody>
          <a:bodyPr spcFirstLastPara="1" wrap="square" lIns="0" tIns="0" rIns="0" bIns="0" anchor="t" anchorCtr="0">
            <a:noAutofit/>
          </a:bodyPr>
          <a:lstStyle/>
          <a:p>
            <a:pPr algn="r" rtl="0"/>
            <a:r>
              <a:rPr lang="nl-BE" sz="1650" dirty="0"/>
              <a:t>23</a:t>
            </a:r>
            <a:endParaRPr lang="nl-BE" dirty="0"/>
          </a:p>
          <a:p>
            <a:pPr algn="r" rtl="0"/>
            <a:r>
              <a:rPr lang="nl-BE" sz="1000" smtClean="0">
                <a:sym typeface="Arial"/>
              </a:rPr>
              <a:t>Thematische </a:t>
            </a:r>
            <a:r>
              <a:rPr lang="nl-BE" sz="1000" dirty="0">
                <a:sym typeface="Arial"/>
              </a:rPr>
              <a:t>workshop 2</a:t>
            </a:r>
          </a:p>
        </p:txBody>
      </p:sp>
      <p:sp>
        <p:nvSpPr>
          <p:cNvPr id="28" name="Google Shape;590;p85">
            <a:extLst>
              <a:ext uri="{FF2B5EF4-FFF2-40B4-BE49-F238E27FC236}">
                <a16:creationId xmlns:a16="http://schemas.microsoft.com/office/drawing/2014/main" id="{ABE0E6C5-C19D-4E74-903D-D28881B83D50}"/>
              </a:ext>
            </a:extLst>
          </p:cNvPr>
          <p:cNvSpPr txBox="1"/>
          <p:nvPr/>
        </p:nvSpPr>
        <p:spPr>
          <a:xfrm>
            <a:off x="6392302" y="3646969"/>
            <a:ext cx="1263802" cy="634790"/>
          </a:xfrm>
          <a:prstGeom prst="rect">
            <a:avLst/>
          </a:prstGeom>
          <a:noFill/>
          <a:ln>
            <a:noFill/>
          </a:ln>
        </p:spPr>
        <p:txBody>
          <a:bodyPr spcFirstLastPara="1" wrap="square" lIns="0" tIns="0" rIns="0" bIns="0" anchor="t" anchorCtr="0">
            <a:noAutofit/>
          </a:bodyPr>
          <a:lstStyle/>
          <a:p>
            <a:pPr algn="r" rtl="0"/>
            <a:r>
              <a:rPr lang="nl-BE" sz="1650" dirty="0">
                <a:sym typeface="Arial"/>
              </a:rPr>
              <a:t>20</a:t>
            </a:r>
            <a:endParaRPr lang="nl-BE" dirty="0"/>
          </a:p>
          <a:p>
            <a:pPr algn="r"/>
            <a:r>
              <a:rPr lang="nl-BE" sz="1000">
                <a:sym typeface="Arial"/>
              </a:rPr>
              <a:t>Thematische </a:t>
            </a:r>
            <a:r>
              <a:rPr lang="nl-BE" sz="1000" dirty="0">
                <a:sym typeface="Arial"/>
              </a:rPr>
              <a:t>workshop 4</a:t>
            </a:r>
          </a:p>
        </p:txBody>
      </p:sp>
      <p:sp>
        <p:nvSpPr>
          <p:cNvPr id="29" name="Google Shape;586;p85">
            <a:extLst>
              <a:ext uri="{FF2B5EF4-FFF2-40B4-BE49-F238E27FC236}">
                <a16:creationId xmlns:a16="http://schemas.microsoft.com/office/drawing/2014/main" id="{2DB5B287-A795-45AF-8268-AFE61D85D79C}"/>
              </a:ext>
            </a:extLst>
          </p:cNvPr>
          <p:cNvSpPr txBox="1"/>
          <p:nvPr/>
        </p:nvSpPr>
        <p:spPr>
          <a:xfrm>
            <a:off x="9479310" y="3657680"/>
            <a:ext cx="945000" cy="761747"/>
          </a:xfrm>
          <a:prstGeom prst="rect">
            <a:avLst/>
          </a:prstGeom>
          <a:noFill/>
          <a:ln>
            <a:noFill/>
          </a:ln>
        </p:spPr>
        <p:txBody>
          <a:bodyPr spcFirstLastPara="1" wrap="square" lIns="0" tIns="0" rIns="0" bIns="0" anchor="b" anchorCtr="0">
            <a:noAutofit/>
          </a:bodyPr>
          <a:lstStyle/>
          <a:p>
            <a:pPr algn="l" rtl="0"/>
            <a:r>
              <a:rPr lang="nl-BE" sz="1650" dirty="0"/>
              <a:t>16</a:t>
            </a:r>
            <a:endParaRPr lang="nl-BE" dirty="0"/>
          </a:p>
          <a:p>
            <a:pPr lvl="0"/>
            <a:r>
              <a:rPr lang="nl-BE" sz="1000" b="1" smtClean="0"/>
              <a:t>Publieke </a:t>
            </a:r>
            <a:r>
              <a:rPr lang="nl-BE" sz="1000" b="1" dirty="0"/>
              <a:t>review</a:t>
            </a:r>
            <a:endParaRPr lang="nl-BE" sz="1000" b="1" dirty="0">
              <a:sym typeface="Arial"/>
            </a:endParaRPr>
          </a:p>
        </p:txBody>
      </p:sp>
    </p:spTree>
    <p:extLst>
      <p:ext uri="{BB962C8B-B14F-4D97-AF65-F5344CB8AC3E}">
        <p14:creationId xmlns:p14="http://schemas.microsoft.com/office/powerpoint/2010/main" val="34760267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smtClean="0"/>
              <a:t>Mijn verwachtingen zijn ...</a:t>
            </a:r>
            <a:endParaRPr lang="en-US" b="1"/>
          </a:p>
        </p:txBody>
      </p:sp>
      <p:sp>
        <p:nvSpPr>
          <p:cNvPr id="4" name="Slide Number Placeholder 3"/>
          <p:cNvSpPr>
            <a:spLocks noGrp="1"/>
          </p:cNvSpPr>
          <p:nvPr>
            <p:ph type="sldNum" sz="quarter" idx="4"/>
          </p:nvPr>
        </p:nvSpPr>
        <p:spPr/>
        <p:txBody>
          <a:bodyPr/>
          <a:lstStyle/>
          <a:p>
            <a:fld id="{C9C406F6-A053-43CA-AEC8-FA3EEE83A3FB}" type="slidenum">
              <a:rPr lang="nl-BE" smtClean="0"/>
              <a:pPr/>
              <a:t>62</a:t>
            </a:fld>
            <a:endParaRPr lang="nl-BE"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10000" b="98559" l="9938" r="89985">
                        <a14:foregroundMark x1="41371" y1="80932" x2="55932" y2="98559"/>
                      </a14:backgroundRemoval>
                    </a14:imgEffect>
                  </a14:imgLayer>
                </a14:imgProps>
              </a:ext>
            </a:extLst>
          </a:blip>
          <a:stretch>
            <a:fillRect/>
          </a:stretch>
        </p:blipFill>
        <p:spPr>
          <a:xfrm>
            <a:off x="2621915" y="853786"/>
            <a:ext cx="6604635" cy="6004214"/>
          </a:xfrm>
          <a:prstGeom prst="rect">
            <a:avLst/>
          </a:prstGeom>
        </p:spPr>
      </p:pic>
    </p:spTree>
    <p:extLst>
      <p:ext uri="{BB962C8B-B14F-4D97-AF65-F5344CB8AC3E}">
        <p14:creationId xmlns:p14="http://schemas.microsoft.com/office/powerpoint/2010/main" val="18519892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nl-BE" sz="8000" b="1" dirty="0" smtClean="0">
                <a:latin typeface="FlandersArtSans-Bold" panose="00000800000000000000" charset="0"/>
              </a:rPr>
              <a:t>Bedankt!</a:t>
            </a:r>
            <a:endParaRPr lang="nl-BE" sz="8000" b="1" dirty="0">
              <a:latin typeface="FlandersArtSans-Bold" panose="00000800000000000000" charset="0"/>
            </a:endParaRPr>
          </a:p>
        </p:txBody>
      </p:sp>
    </p:spTree>
    <p:extLst>
      <p:ext uri="{BB962C8B-B14F-4D97-AF65-F5344CB8AC3E}">
        <p14:creationId xmlns:p14="http://schemas.microsoft.com/office/powerpoint/2010/main" val="22056860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2624204" y="1215024"/>
            <a:ext cx="7095994" cy="4827030"/>
            <a:chOff x="1458468" y="999032"/>
            <a:chExt cx="6930460" cy="5357318"/>
          </a:xfrm>
        </p:grpSpPr>
        <p:grpSp>
          <p:nvGrpSpPr>
            <p:cNvPr id="19" name="Group 18"/>
            <p:cNvGrpSpPr/>
            <p:nvPr/>
          </p:nvGrpSpPr>
          <p:grpSpPr>
            <a:xfrm>
              <a:off x="1919797" y="1046475"/>
              <a:ext cx="5712402" cy="844938"/>
              <a:chOff x="1347216" y="1298723"/>
              <a:chExt cx="5712402" cy="844938"/>
            </a:xfrm>
          </p:grpSpPr>
          <p:sp>
            <p:nvSpPr>
              <p:cNvPr id="13" name="Rounded Rectangle 12"/>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4" name="Text Placeholder 2"/>
              <p:cNvSpPr txBox="1">
                <a:spLocks/>
              </p:cNvSpPr>
              <p:nvPr/>
            </p:nvSpPr>
            <p:spPr>
              <a:xfrm>
                <a:off x="1904565" y="1298723"/>
                <a:ext cx="5155053" cy="84493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25400" indent="0">
                  <a:buNone/>
                </a:pPr>
                <a:r>
                  <a:rPr lang="nl-BE" sz="2400" b="1" dirty="0"/>
                  <a:t>Semantische</a:t>
                </a:r>
                <a:r>
                  <a:rPr lang="nl-BE" sz="2400" dirty="0"/>
                  <a:t> interoperabiliteit</a:t>
                </a:r>
              </a:p>
            </p:txBody>
          </p:sp>
        </p:grpSp>
        <p:grpSp>
          <p:nvGrpSpPr>
            <p:cNvPr id="12" name="Group 11"/>
            <p:cNvGrpSpPr/>
            <p:nvPr/>
          </p:nvGrpSpPr>
          <p:grpSpPr>
            <a:xfrm>
              <a:off x="1458468" y="999032"/>
              <a:ext cx="922659" cy="922659"/>
              <a:chOff x="5386104" y="4046311"/>
              <a:chExt cx="1511808" cy="1511808"/>
            </a:xfrm>
            <a:solidFill>
              <a:schemeClr val="bg1"/>
            </a:solidFill>
          </p:grpSpPr>
          <p:sp>
            <p:nvSpPr>
              <p:cNvPr id="8" name="Oval 7"/>
              <p:cNvSpPr/>
              <p:nvPr/>
            </p:nvSpPr>
            <p:spPr>
              <a:xfrm>
                <a:off x="5386104" y="4046311"/>
                <a:ext cx="1511808" cy="1511808"/>
              </a:xfrm>
              <a:prstGeom prst="ellipse">
                <a:avLst/>
              </a:prstGeom>
              <a:gr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6520" y="4326726"/>
                <a:ext cx="950976" cy="950976"/>
              </a:xfrm>
              <a:prstGeom prst="rect">
                <a:avLst/>
              </a:prstGeom>
              <a:grpFill/>
            </p:spPr>
          </p:pic>
        </p:grpSp>
        <p:grpSp>
          <p:nvGrpSpPr>
            <p:cNvPr id="20" name="Group 19"/>
            <p:cNvGrpSpPr/>
            <p:nvPr/>
          </p:nvGrpSpPr>
          <p:grpSpPr>
            <a:xfrm>
              <a:off x="2381127" y="2145479"/>
              <a:ext cx="5712402" cy="844938"/>
              <a:chOff x="1347216" y="1298723"/>
              <a:chExt cx="5712402" cy="844938"/>
            </a:xfrm>
          </p:grpSpPr>
          <p:sp>
            <p:nvSpPr>
              <p:cNvPr id="21" name="Rounded Rectangle 20"/>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2" name="Text Placeholder 2"/>
              <p:cNvSpPr txBox="1">
                <a:spLocks/>
              </p:cNvSpPr>
              <p:nvPr/>
            </p:nvSpPr>
            <p:spPr>
              <a:xfrm>
                <a:off x="1904565" y="1298723"/>
                <a:ext cx="5155053" cy="84493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25400" indent="0">
                  <a:buNone/>
                </a:pPr>
                <a:r>
                  <a:rPr lang="nl-BE" sz="2400" b="1" dirty="0"/>
                  <a:t>Technische</a:t>
                </a:r>
                <a:r>
                  <a:rPr lang="nl-BE" sz="2400" dirty="0"/>
                  <a:t> interoperabiliteit</a:t>
                </a:r>
              </a:p>
            </p:txBody>
          </p:sp>
        </p:grpSp>
        <p:sp>
          <p:nvSpPr>
            <p:cNvPr id="24" name="Oval 23"/>
            <p:cNvSpPr/>
            <p:nvPr/>
          </p:nvSpPr>
          <p:spPr>
            <a:xfrm>
              <a:off x="7466269" y="2106620"/>
              <a:ext cx="922659" cy="92265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15" name="Picture 1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72673" y="2313024"/>
              <a:ext cx="509849" cy="509849"/>
            </a:xfrm>
            <a:prstGeom prst="rect">
              <a:avLst/>
            </a:prstGeom>
          </p:spPr>
        </p:pic>
        <p:grpSp>
          <p:nvGrpSpPr>
            <p:cNvPr id="26" name="Group 25"/>
            <p:cNvGrpSpPr/>
            <p:nvPr/>
          </p:nvGrpSpPr>
          <p:grpSpPr>
            <a:xfrm>
              <a:off x="1919797" y="3283126"/>
              <a:ext cx="5712402" cy="844938"/>
              <a:chOff x="1347216" y="1298723"/>
              <a:chExt cx="5712402" cy="844938"/>
            </a:xfrm>
          </p:grpSpPr>
          <p:sp>
            <p:nvSpPr>
              <p:cNvPr id="27" name="Rounded Rectangle 26"/>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8" name="Text Placeholder 2"/>
              <p:cNvSpPr txBox="1">
                <a:spLocks/>
              </p:cNvSpPr>
              <p:nvPr/>
            </p:nvSpPr>
            <p:spPr>
              <a:xfrm>
                <a:off x="1904565" y="1298723"/>
                <a:ext cx="5155053" cy="84493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25400" indent="0">
                  <a:buNone/>
                </a:pPr>
                <a:r>
                  <a:rPr lang="nl-BE" sz="2400" b="1" dirty="0"/>
                  <a:t>Tools</a:t>
                </a:r>
              </a:p>
            </p:txBody>
          </p:sp>
        </p:grpSp>
        <p:sp>
          <p:nvSpPr>
            <p:cNvPr id="30" name="Oval 29"/>
            <p:cNvSpPr/>
            <p:nvPr/>
          </p:nvSpPr>
          <p:spPr>
            <a:xfrm>
              <a:off x="1458468" y="3235683"/>
              <a:ext cx="922659" cy="92265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grpSp>
          <p:nvGrpSpPr>
            <p:cNvPr id="32" name="Group 31"/>
            <p:cNvGrpSpPr/>
            <p:nvPr/>
          </p:nvGrpSpPr>
          <p:grpSpPr>
            <a:xfrm>
              <a:off x="2381127" y="4382130"/>
              <a:ext cx="5712402" cy="844938"/>
              <a:chOff x="1347216" y="1298723"/>
              <a:chExt cx="5712402" cy="844938"/>
            </a:xfrm>
          </p:grpSpPr>
          <p:sp>
            <p:nvSpPr>
              <p:cNvPr id="33" name="Rounded Rectangle 32"/>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34" name="Text Placeholder 2"/>
              <p:cNvSpPr txBox="1">
                <a:spLocks/>
              </p:cNvSpPr>
              <p:nvPr/>
            </p:nvSpPr>
            <p:spPr>
              <a:xfrm>
                <a:off x="1904565" y="1298723"/>
                <a:ext cx="5155053" cy="84493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25400" indent="0">
                  <a:buNone/>
                </a:pPr>
                <a:r>
                  <a:rPr lang="nl-BE" sz="2400" b="1" dirty="0"/>
                  <a:t>Ondersteuning &amp; </a:t>
                </a:r>
                <a:r>
                  <a:rPr lang="nl-BE" sz="2400" b="1" dirty="0" err="1"/>
                  <a:t>Governance</a:t>
                </a:r>
                <a:endParaRPr lang="nl-BE" sz="2400" dirty="0"/>
              </a:p>
            </p:txBody>
          </p:sp>
        </p:grpSp>
        <p:sp>
          <p:nvSpPr>
            <p:cNvPr id="35" name="Oval 34"/>
            <p:cNvSpPr/>
            <p:nvPr/>
          </p:nvSpPr>
          <p:spPr>
            <a:xfrm>
              <a:off x="7466269" y="4343271"/>
              <a:ext cx="922659" cy="92265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grpSp>
          <p:nvGrpSpPr>
            <p:cNvPr id="38" name="Group 37"/>
            <p:cNvGrpSpPr/>
            <p:nvPr/>
          </p:nvGrpSpPr>
          <p:grpSpPr>
            <a:xfrm>
              <a:off x="1960271" y="5481134"/>
              <a:ext cx="5712402" cy="844938"/>
              <a:chOff x="1347216" y="1298723"/>
              <a:chExt cx="5712402" cy="844938"/>
            </a:xfrm>
          </p:grpSpPr>
          <p:sp>
            <p:nvSpPr>
              <p:cNvPr id="39" name="Rounded Rectangle 38"/>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40" name="Text Placeholder 2"/>
              <p:cNvSpPr txBox="1">
                <a:spLocks/>
              </p:cNvSpPr>
              <p:nvPr/>
            </p:nvSpPr>
            <p:spPr>
              <a:xfrm>
                <a:off x="1904565" y="1298723"/>
                <a:ext cx="5155053" cy="84493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25400" indent="0">
                  <a:buNone/>
                </a:pPr>
                <a:r>
                  <a:rPr lang="nl-BE" sz="2400" b="1" dirty="0" err="1"/>
                  <a:t>Use</a:t>
                </a:r>
                <a:r>
                  <a:rPr lang="nl-BE" sz="2400" b="1" dirty="0"/>
                  <a:t> cases</a:t>
                </a:r>
              </a:p>
            </p:txBody>
          </p:sp>
        </p:grpSp>
        <p:sp>
          <p:nvSpPr>
            <p:cNvPr id="42" name="Oval 41"/>
            <p:cNvSpPr/>
            <p:nvPr/>
          </p:nvSpPr>
          <p:spPr>
            <a:xfrm>
              <a:off x="1498942" y="5433691"/>
              <a:ext cx="922659" cy="92265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44" name="Picture 4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703" y="3415404"/>
              <a:ext cx="580382" cy="580382"/>
            </a:xfrm>
            <a:prstGeom prst="rect">
              <a:avLst/>
            </a:prstGeom>
          </p:spPr>
        </p:pic>
        <p:pic>
          <p:nvPicPr>
            <p:cNvPr id="45" name="Picture 4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44864" y="4468760"/>
              <a:ext cx="567040" cy="567040"/>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69651" y="5638800"/>
              <a:ext cx="500291" cy="500291"/>
            </a:xfrm>
            <a:prstGeom prst="rect">
              <a:avLst/>
            </a:prstGeom>
          </p:spPr>
        </p:pic>
      </p:grpSp>
      <p:sp>
        <p:nvSpPr>
          <p:cNvPr id="36" name="Shape 478"/>
          <p:cNvSpPr/>
          <p:nvPr/>
        </p:nvSpPr>
        <p:spPr>
          <a:xfrm>
            <a:off x="1697278" y="300626"/>
            <a:ext cx="9006214" cy="6162804"/>
          </a:xfrm>
          <a:prstGeom prst="rect">
            <a:avLst/>
          </a:prstGeom>
          <a:noFill/>
          <a:ln w="114300" cap="sq" cmpd="sng">
            <a:solidFill>
              <a:srgbClr val="D8D8D8"/>
            </a:solidFill>
            <a:prstDash val="solid"/>
            <a:miter lim="8000"/>
            <a:headEnd type="none" w="sm" len="sm"/>
            <a:tailEnd type="none" w="sm" len="sm"/>
          </a:ln>
        </p:spPr>
        <p:txBody>
          <a:bodyPr spcFirstLastPara="1" wrap="square" lIns="45700" tIns="45700" rIns="45700" bIns="45700" anchor="ctr" anchorCtr="0">
            <a:noAutofit/>
          </a:bodyPr>
          <a:lstStyle/>
          <a:p>
            <a:endParaRPr lang="nl-BE" dirty="0">
              <a:solidFill>
                <a:srgbClr val="000000"/>
              </a:solidFill>
              <a:latin typeface="Arial"/>
              <a:ea typeface="Arial"/>
              <a:cs typeface="Arial"/>
              <a:sym typeface="Arial"/>
            </a:endParaRPr>
          </a:p>
        </p:txBody>
      </p:sp>
      <p:sp>
        <p:nvSpPr>
          <p:cNvPr id="2" name="Rectangle 1"/>
          <p:cNvSpPr/>
          <p:nvPr/>
        </p:nvSpPr>
        <p:spPr>
          <a:xfrm>
            <a:off x="1753644" y="356993"/>
            <a:ext cx="8893479" cy="5037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accent4"/>
                </a:solidFill>
              </a:rPr>
              <a:t>OSLO</a:t>
            </a:r>
            <a:endParaRPr lang="en-US" sz="3600" b="1">
              <a:solidFill>
                <a:schemeClr val="accent4"/>
              </a:solidFill>
            </a:endParaRPr>
          </a:p>
        </p:txBody>
      </p:sp>
    </p:spTree>
    <p:extLst>
      <p:ext uri="{BB962C8B-B14F-4D97-AF65-F5344CB8AC3E}">
        <p14:creationId xmlns:p14="http://schemas.microsoft.com/office/powerpoint/2010/main" val="3548247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Share </a:t>
            </a:r>
            <a:r>
              <a:rPr lang="en-US"/>
              <a:t>and </a:t>
            </a:r>
            <a:r>
              <a:rPr lang="en-US" smtClean="0"/>
              <a:t>re-use </a:t>
            </a:r>
            <a:endParaRPr lang="en-US" dirty="0"/>
          </a:p>
        </p:txBody>
      </p:sp>
      <p:sp>
        <p:nvSpPr>
          <p:cNvPr id="30" name="Shape 592">
            <a:extLst>
              <a:ext uri="{FF2B5EF4-FFF2-40B4-BE49-F238E27FC236}">
                <a16:creationId xmlns:a16="http://schemas.microsoft.com/office/drawing/2014/main" id="{034FED05-0807-491F-A18D-2FE30C9B3342}"/>
              </a:ext>
            </a:extLst>
          </p:cNvPr>
          <p:cNvSpPr/>
          <p:nvPr/>
        </p:nvSpPr>
        <p:spPr>
          <a:xfrm>
            <a:off x="1466850" y="1724330"/>
            <a:ext cx="9584004" cy="3702742"/>
          </a:xfrm>
          <a:prstGeom prst="rect">
            <a:avLst/>
          </a:prstGeom>
          <a:solidFill>
            <a:srgbClr val="FFFFFF">
              <a:lumMod val="95000"/>
            </a:srgbClr>
          </a:solidFill>
          <a:ln w="114300" cap="sq" cmpd="sng">
            <a:solidFill>
              <a:srgbClr val="D8D8D8"/>
            </a:solidFill>
            <a:prstDash val="solid"/>
            <a:miter lim="8000"/>
            <a:headEnd type="none" w="med" len="med"/>
            <a:tailEnd type="none" w="med" len="med"/>
          </a:ln>
        </p:spPr>
        <p:txBody>
          <a:bodyPr wrap="square" lIns="45700" tIns="45700" rIns="45700" bIns="45700" anchor="ctr" anchorCtr="0">
            <a:noAutofit/>
          </a:bodyPr>
          <a:lstStyle/>
          <a:p>
            <a:pPr marL="0" marR="0" lvl="0" indent="0" defTabSz="914400" eaLnBrk="1" fontAlgn="auto" latinLnBrk="0" hangingPunct="1">
              <a:lnSpc>
                <a:spcPct val="100000"/>
              </a:lnSpc>
              <a:spcBef>
                <a:spcPts val="0"/>
              </a:spcBef>
              <a:spcAft>
                <a:spcPts val="0"/>
              </a:spcAft>
              <a:buClrTx/>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1" name="Picture 16" descr="https://joinup.ec.europa.eu/sites/default/files/inline-images/dcat%281%29.png">
            <a:hlinkClick r:id="rId2"/>
            <a:extLst>
              <a:ext uri="{FF2B5EF4-FFF2-40B4-BE49-F238E27FC236}">
                <a16:creationId xmlns:a16="http://schemas.microsoft.com/office/drawing/2014/main" id="{917504D7-DE1F-4E90-8336-3B4AEE96D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0972" y="3209436"/>
            <a:ext cx="672854" cy="66350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https://joinup.ec.europa.eu/sites/default/files/inline-images/cpv.png">
            <a:hlinkClick r:id="rId4"/>
            <a:extLst>
              <a:ext uri="{FF2B5EF4-FFF2-40B4-BE49-F238E27FC236}">
                <a16:creationId xmlns:a16="http://schemas.microsoft.com/office/drawing/2014/main" id="{6782E443-9826-4192-BBE9-2F2FC5FD3C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7396" y="3224680"/>
            <a:ext cx="672854" cy="67285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9" descr="https://joinup.ec.europa.eu/sites/default/files/inline-images/cbv.png">
            <a:hlinkClick r:id="rId6"/>
            <a:extLst>
              <a:ext uri="{FF2B5EF4-FFF2-40B4-BE49-F238E27FC236}">
                <a16:creationId xmlns:a16="http://schemas.microsoft.com/office/drawing/2014/main" id="{84D4E3EE-870B-4836-B3F7-6F3696E52D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6833" y="3224680"/>
            <a:ext cx="672854" cy="67285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7" descr="https://joinup.ec.europa.eu/sites/default/files/inline-images/cpov%281%29.png">
            <a:hlinkClick r:id="rId8"/>
            <a:extLst>
              <a:ext uri="{FF2B5EF4-FFF2-40B4-BE49-F238E27FC236}">
                <a16:creationId xmlns:a16="http://schemas.microsoft.com/office/drawing/2014/main" id="{ECECD094-3002-446C-BB79-6885EBF71D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96374" y="3221232"/>
            <a:ext cx="672854" cy="663509"/>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1AAD9608-B8C1-4105-B9A5-87E6E2EB95B1}"/>
              </a:ext>
            </a:extLst>
          </p:cNvPr>
          <p:cNvGrpSpPr/>
          <p:nvPr/>
        </p:nvGrpSpPr>
        <p:grpSpPr>
          <a:xfrm>
            <a:off x="3334588" y="3987937"/>
            <a:ext cx="792088" cy="654164"/>
            <a:chOff x="7668344" y="4230611"/>
            <a:chExt cx="792088" cy="654164"/>
          </a:xfrm>
        </p:grpSpPr>
        <p:sp>
          <p:nvSpPr>
            <p:cNvPr id="36" name="Rectangle 35">
              <a:extLst>
                <a:ext uri="{FF2B5EF4-FFF2-40B4-BE49-F238E27FC236}">
                  <a16:creationId xmlns:a16="http://schemas.microsoft.com/office/drawing/2014/main" id="{AAAF92A5-04B4-4A55-978A-95F1F85ABC01}"/>
                </a:ext>
              </a:extLst>
            </p:cNvPr>
            <p:cNvSpPr/>
            <p:nvPr/>
          </p:nvSpPr>
          <p:spPr>
            <a:xfrm>
              <a:off x="7721589" y="4230611"/>
              <a:ext cx="672854" cy="654164"/>
            </a:xfrm>
            <a:prstGeom prst="rect">
              <a:avLst/>
            </a:prstGeom>
            <a:solidFill>
              <a:srgbClr val="4F81BD">
                <a:lumMod val="75000"/>
              </a:srgbClr>
            </a:solidFill>
            <a:ln w="25400" cap="flat">
              <a:noFill/>
              <a:prstDash val="solid"/>
              <a:bevel/>
            </a:ln>
            <a:effectLst>
              <a:outerShdw blurRad="38100" dist="23000" dir="5400000" rotWithShape="0">
                <a:srgbClr val="000000">
                  <a:alpha val="35000"/>
                </a:srgbClr>
              </a:outerShdw>
            </a:effectLst>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nl-BE" sz="1800" b="0" i="0" u="none" strike="noStrike" kern="0" cap="none" spc="0" normalizeH="0" baseline="0" noProof="0" dirty="0">
                <a:ln>
                  <a:noFill/>
                </a:ln>
                <a:solidFill>
                  <a:srgbClr val="000000"/>
                </a:solidFill>
                <a:effectLst/>
                <a:uLnTx/>
                <a:uFillTx/>
                <a:latin typeface="FlandersArtSans-Regular"/>
                <a:ea typeface="FlandersArtSans-Regular"/>
                <a:cs typeface="FlandersArtSans-Regular"/>
                <a:sym typeface="FlandersArtSans-Regular"/>
              </a:endParaRPr>
            </a:p>
          </p:txBody>
        </p:sp>
        <p:sp>
          <p:nvSpPr>
            <p:cNvPr id="37" name="TextBox 36">
              <a:extLst>
                <a:ext uri="{FF2B5EF4-FFF2-40B4-BE49-F238E27FC236}">
                  <a16:creationId xmlns:a16="http://schemas.microsoft.com/office/drawing/2014/main" id="{BF4A058A-C868-4274-8183-A20F68693456}"/>
                </a:ext>
              </a:extLst>
            </p:cNvPr>
            <p:cNvSpPr txBox="1"/>
            <p:nvPr/>
          </p:nvSpPr>
          <p:spPr>
            <a:xfrm>
              <a:off x="7668344" y="4239167"/>
              <a:ext cx="792088" cy="615551"/>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marL="0" marR="0" lvl="0" indent="0" algn="ctr" defTabSz="914400" eaLnBrk="1" fontAlgn="auto" latinLnBrk="1" hangingPunct="0">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srgbClr val="FFFFFF"/>
                  </a:solidFill>
                  <a:effectLst/>
                  <a:uLnTx/>
                  <a:uFillTx/>
                  <a:latin typeface="FlandersArtSans-Regular"/>
                  <a:ea typeface="FlandersArtSans-Regular"/>
                  <a:cs typeface="FlandersArtSans-Regular"/>
                  <a:sym typeface="FlandersArtSans-Regular"/>
                </a:rPr>
                <a:t>OSLO</a:t>
              </a:r>
            </a:p>
            <a:p>
              <a:pPr marL="0" marR="0" lvl="0" indent="0" algn="ctr" defTabSz="914400" eaLnBrk="1" fontAlgn="auto" latinLnBrk="1" hangingPunct="0">
                <a:lnSpc>
                  <a:spcPct val="100000"/>
                </a:lnSpc>
                <a:spcBef>
                  <a:spcPts val="0"/>
                </a:spcBef>
                <a:spcAft>
                  <a:spcPts val="0"/>
                </a:spcAft>
                <a:buClrTx/>
                <a:buSzTx/>
                <a:buFontTx/>
                <a:buNone/>
                <a:tabLst/>
                <a:defRPr/>
              </a:pPr>
              <a: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t>PERSON</a:t>
              </a:r>
              <a:b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br>
              <a: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t>VOCABULARY</a:t>
              </a:r>
              <a:endParaRPr kumimoji="0" lang="nl-BE" sz="1800" b="0" i="0" u="none" strike="noStrike" kern="0" cap="none" spc="0" normalizeH="0" baseline="0" noProof="0" dirty="0">
                <a:ln>
                  <a:noFill/>
                </a:ln>
                <a:solidFill>
                  <a:srgbClr val="FFFFFF"/>
                </a:solidFill>
                <a:effectLst/>
                <a:uLnTx/>
                <a:uFillTx/>
                <a:latin typeface="FlandersArtSans-Regular"/>
                <a:ea typeface="FlandersArtSans-Regular"/>
                <a:cs typeface="FlandersArtSans-Regular"/>
                <a:sym typeface="FlandersArtSans-Regular"/>
              </a:endParaRPr>
            </a:p>
          </p:txBody>
        </p:sp>
      </p:grpSp>
      <p:grpSp>
        <p:nvGrpSpPr>
          <p:cNvPr id="38" name="Group 37">
            <a:extLst>
              <a:ext uri="{FF2B5EF4-FFF2-40B4-BE49-F238E27FC236}">
                <a16:creationId xmlns:a16="http://schemas.microsoft.com/office/drawing/2014/main" id="{62B39EF9-2648-4CFC-98C3-B9A9BD84BB9B}"/>
              </a:ext>
            </a:extLst>
          </p:cNvPr>
          <p:cNvGrpSpPr/>
          <p:nvPr/>
        </p:nvGrpSpPr>
        <p:grpSpPr>
          <a:xfrm>
            <a:off x="4089820" y="3990008"/>
            <a:ext cx="792088" cy="654164"/>
            <a:chOff x="7690204" y="4220886"/>
            <a:chExt cx="792088" cy="654164"/>
          </a:xfrm>
        </p:grpSpPr>
        <p:sp>
          <p:nvSpPr>
            <p:cNvPr id="39" name="Rectangle 38">
              <a:extLst>
                <a:ext uri="{FF2B5EF4-FFF2-40B4-BE49-F238E27FC236}">
                  <a16:creationId xmlns:a16="http://schemas.microsoft.com/office/drawing/2014/main" id="{F442C299-FB02-43DC-9A84-0D8FD4D37648}"/>
                </a:ext>
              </a:extLst>
            </p:cNvPr>
            <p:cNvSpPr/>
            <p:nvPr/>
          </p:nvSpPr>
          <p:spPr>
            <a:xfrm>
              <a:off x="7747217" y="4220886"/>
              <a:ext cx="672854" cy="654164"/>
            </a:xfrm>
            <a:prstGeom prst="rect">
              <a:avLst/>
            </a:prstGeom>
            <a:solidFill>
              <a:srgbClr val="4F81BD">
                <a:lumMod val="75000"/>
              </a:srgbClr>
            </a:solidFill>
            <a:ln w="25400" cap="flat">
              <a:noFill/>
              <a:prstDash val="solid"/>
              <a:bevel/>
            </a:ln>
            <a:effectLst>
              <a:outerShdw blurRad="38100" dist="23000" dir="5400000" rotWithShape="0">
                <a:srgbClr val="000000">
                  <a:alpha val="35000"/>
                </a:srgbClr>
              </a:outerShdw>
            </a:effectLst>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nl-BE" sz="1800" b="0" i="0" u="none" strike="noStrike" kern="0" cap="none" spc="0" normalizeH="0" baseline="0" noProof="0" dirty="0">
                <a:ln>
                  <a:noFill/>
                </a:ln>
                <a:solidFill>
                  <a:srgbClr val="000000"/>
                </a:solidFill>
                <a:effectLst/>
                <a:uLnTx/>
                <a:uFillTx/>
                <a:latin typeface="FlandersArtSans-Regular"/>
                <a:ea typeface="FlandersArtSans-Regular"/>
                <a:cs typeface="FlandersArtSans-Regular"/>
                <a:sym typeface="FlandersArtSans-Regular"/>
              </a:endParaRPr>
            </a:p>
          </p:txBody>
        </p:sp>
        <p:sp>
          <p:nvSpPr>
            <p:cNvPr id="40" name="TextBox 39">
              <a:extLst>
                <a:ext uri="{FF2B5EF4-FFF2-40B4-BE49-F238E27FC236}">
                  <a16:creationId xmlns:a16="http://schemas.microsoft.com/office/drawing/2014/main" id="{4B7910DD-14EE-403D-A2F2-902082C1A589}"/>
                </a:ext>
              </a:extLst>
            </p:cNvPr>
            <p:cNvSpPr txBox="1"/>
            <p:nvPr/>
          </p:nvSpPr>
          <p:spPr>
            <a:xfrm>
              <a:off x="7690204" y="4244635"/>
              <a:ext cx="792088" cy="615551"/>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marL="0" marR="0" lvl="0" indent="0" algn="ctr" defTabSz="914400" eaLnBrk="1" fontAlgn="auto" latinLnBrk="1" hangingPunct="0">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srgbClr val="FFFFFF"/>
                  </a:solidFill>
                  <a:effectLst/>
                  <a:uLnTx/>
                  <a:uFillTx/>
                  <a:latin typeface="FlandersArtSans-Regular"/>
                  <a:ea typeface="FlandersArtSans-Regular"/>
                  <a:cs typeface="FlandersArtSans-Regular"/>
                  <a:sym typeface="FlandersArtSans-Regular"/>
                </a:rPr>
                <a:t>OSLO</a:t>
              </a:r>
            </a:p>
            <a:p>
              <a:pPr marL="0" marR="0" lvl="0" indent="0" algn="ctr" defTabSz="914400" eaLnBrk="1" fontAlgn="auto" latinLnBrk="1" hangingPunct="0">
                <a:lnSpc>
                  <a:spcPct val="100000"/>
                </a:lnSpc>
                <a:spcBef>
                  <a:spcPts val="0"/>
                </a:spcBef>
                <a:spcAft>
                  <a:spcPts val="0"/>
                </a:spcAft>
                <a:buClrTx/>
                <a:buSzTx/>
                <a:buFontTx/>
                <a:buNone/>
                <a:tabLst/>
                <a:defRPr/>
              </a:pPr>
              <a: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t>BUSINESS</a:t>
              </a:r>
              <a:b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br>
              <a: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t>VOCABULARY</a:t>
              </a:r>
              <a:endParaRPr kumimoji="0" lang="nl-BE" sz="1800" b="0" i="0" u="none" strike="noStrike" kern="0" cap="none" spc="0" normalizeH="0" baseline="0" noProof="0" dirty="0">
                <a:ln>
                  <a:noFill/>
                </a:ln>
                <a:solidFill>
                  <a:srgbClr val="FFFFFF"/>
                </a:solidFill>
                <a:effectLst/>
                <a:uLnTx/>
                <a:uFillTx/>
                <a:latin typeface="FlandersArtSans-Regular"/>
                <a:ea typeface="FlandersArtSans-Regular"/>
                <a:cs typeface="FlandersArtSans-Regular"/>
                <a:sym typeface="FlandersArtSans-Regular"/>
              </a:endParaRPr>
            </a:p>
          </p:txBody>
        </p:sp>
      </p:grpSp>
      <p:grpSp>
        <p:nvGrpSpPr>
          <p:cNvPr id="41" name="Group 40">
            <a:extLst>
              <a:ext uri="{FF2B5EF4-FFF2-40B4-BE49-F238E27FC236}">
                <a16:creationId xmlns:a16="http://schemas.microsoft.com/office/drawing/2014/main" id="{B7138433-7DE2-4C22-B002-A80CC9047E55}"/>
              </a:ext>
            </a:extLst>
          </p:cNvPr>
          <p:cNvGrpSpPr/>
          <p:nvPr/>
        </p:nvGrpSpPr>
        <p:grpSpPr>
          <a:xfrm>
            <a:off x="5142017" y="3968518"/>
            <a:ext cx="792088" cy="654164"/>
            <a:chOff x="7668344" y="4230611"/>
            <a:chExt cx="792088" cy="654164"/>
          </a:xfrm>
        </p:grpSpPr>
        <p:sp>
          <p:nvSpPr>
            <p:cNvPr id="42" name="Rectangle 41">
              <a:extLst>
                <a:ext uri="{FF2B5EF4-FFF2-40B4-BE49-F238E27FC236}">
                  <a16:creationId xmlns:a16="http://schemas.microsoft.com/office/drawing/2014/main" id="{B23083FF-1ED1-40AB-A357-D03070D2F4EA}"/>
                </a:ext>
              </a:extLst>
            </p:cNvPr>
            <p:cNvSpPr/>
            <p:nvPr/>
          </p:nvSpPr>
          <p:spPr>
            <a:xfrm>
              <a:off x="7721589" y="4230611"/>
              <a:ext cx="672854" cy="654164"/>
            </a:xfrm>
            <a:prstGeom prst="rect">
              <a:avLst/>
            </a:prstGeom>
            <a:solidFill>
              <a:srgbClr val="4F81BD">
                <a:lumMod val="75000"/>
              </a:srgbClr>
            </a:solidFill>
            <a:ln w="25400" cap="flat">
              <a:noFill/>
              <a:prstDash val="solid"/>
              <a:bevel/>
            </a:ln>
            <a:effectLst>
              <a:outerShdw blurRad="38100" dist="23000" dir="5400000" rotWithShape="0">
                <a:srgbClr val="000000">
                  <a:alpha val="35000"/>
                </a:srgbClr>
              </a:outerShdw>
            </a:effectLst>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nl-BE" sz="1800" b="0" i="0" u="none" strike="noStrike" kern="0" cap="none" spc="0" normalizeH="0" baseline="0" noProof="0" dirty="0">
                <a:ln>
                  <a:noFill/>
                </a:ln>
                <a:solidFill>
                  <a:srgbClr val="000000"/>
                </a:solidFill>
                <a:effectLst/>
                <a:uLnTx/>
                <a:uFillTx/>
                <a:latin typeface="FlandersArtSans-Regular"/>
                <a:ea typeface="FlandersArtSans-Regular"/>
                <a:cs typeface="FlandersArtSans-Regular"/>
                <a:sym typeface="FlandersArtSans-Regular"/>
              </a:endParaRPr>
            </a:p>
          </p:txBody>
        </p:sp>
        <p:sp>
          <p:nvSpPr>
            <p:cNvPr id="43" name="TextBox 42">
              <a:extLst>
                <a:ext uri="{FF2B5EF4-FFF2-40B4-BE49-F238E27FC236}">
                  <a16:creationId xmlns:a16="http://schemas.microsoft.com/office/drawing/2014/main" id="{3E68565C-979D-4835-8785-A4FB69FE5CE0}"/>
                </a:ext>
              </a:extLst>
            </p:cNvPr>
            <p:cNvSpPr txBox="1"/>
            <p:nvPr/>
          </p:nvSpPr>
          <p:spPr>
            <a:xfrm>
              <a:off x="7668344" y="4239167"/>
              <a:ext cx="792088" cy="615551"/>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marL="0" marR="0" lvl="0" indent="0" algn="ctr" defTabSz="914400" eaLnBrk="1" fontAlgn="auto" latinLnBrk="1" hangingPunct="0">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srgbClr val="FFFFFF"/>
                  </a:solidFill>
                  <a:effectLst/>
                  <a:uLnTx/>
                  <a:uFillTx/>
                  <a:latin typeface="FlandersArtSans-Regular"/>
                  <a:ea typeface="FlandersArtSans-Regular"/>
                  <a:cs typeface="FlandersArtSans-Regular"/>
                  <a:sym typeface="FlandersArtSans-Regular"/>
                </a:rPr>
                <a:t>OSLO</a:t>
              </a:r>
            </a:p>
            <a:p>
              <a:pPr marL="0" marR="0" lvl="0" indent="0" algn="ctr" defTabSz="914400" eaLnBrk="1" fontAlgn="auto" latinLnBrk="1" hangingPunct="0">
                <a:lnSpc>
                  <a:spcPct val="100000"/>
                </a:lnSpc>
                <a:spcBef>
                  <a:spcPts val="0"/>
                </a:spcBef>
                <a:spcAft>
                  <a:spcPts val="0"/>
                </a:spcAft>
                <a:buClrTx/>
                <a:buSzTx/>
                <a:buFontTx/>
                <a:buNone/>
                <a:tabLst/>
                <a:defRPr/>
              </a:pPr>
              <a: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t>ROAD</a:t>
              </a:r>
              <a:b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br>
              <a: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t>VOCABULARY</a:t>
              </a:r>
              <a:endParaRPr kumimoji="0" lang="nl-BE" sz="1800" b="0" i="0" u="none" strike="noStrike" kern="0" cap="none" spc="0" normalizeH="0" baseline="0" noProof="0" dirty="0">
                <a:ln>
                  <a:noFill/>
                </a:ln>
                <a:solidFill>
                  <a:srgbClr val="FFFFFF"/>
                </a:solidFill>
                <a:effectLst/>
                <a:uLnTx/>
                <a:uFillTx/>
                <a:latin typeface="FlandersArtSans-Regular"/>
                <a:ea typeface="FlandersArtSans-Regular"/>
                <a:cs typeface="FlandersArtSans-Regular"/>
                <a:sym typeface="FlandersArtSans-Regular"/>
              </a:endParaRPr>
            </a:p>
          </p:txBody>
        </p:sp>
      </p:grpSp>
      <p:grpSp>
        <p:nvGrpSpPr>
          <p:cNvPr id="44" name="Group 43">
            <a:extLst>
              <a:ext uri="{FF2B5EF4-FFF2-40B4-BE49-F238E27FC236}">
                <a16:creationId xmlns:a16="http://schemas.microsoft.com/office/drawing/2014/main" id="{5AF95C26-069D-4009-AD97-550394BAD7A3}"/>
              </a:ext>
            </a:extLst>
          </p:cNvPr>
          <p:cNvGrpSpPr/>
          <p:nvPr/>
        </p:nvGrpSpPr>
        <p:grpSpPr>
          <a:xfrm>
            <a:off x="5930904" y="3968518"/>
            <a:ext cx="792088" cy="654164"/>
            <a:chOff x="7668344" y="4230611"/>
            <a:chExt cx="792088" cy="654164"/>
          </a:xfrm>
        </p:grpSpPr>
        <p:sp>
          <p:nvSpPr>
            <p:cNvPr id="45" name="Rectangle 44">
              <a:extLst>
                <a:ext uri="{FF2B5EF4-FFF2-40B4-BE49-F238E27FC236}">
                  <a16:creationId xmlns:a16="http://schemas.microsoft.com/office/drawing/2014/main" id="{13CE8DE8-C21C-4E32-9DE2-774181B052C3}"/>
                </a:ext>
              </a:extLst>
            </p:cNvPr>
            <p:cNvSpPr/>
            <p:nvPr/>
          </p:nvSpPr>
          <p:spPr>
            <a:xfrm>
              <a:off x="7721589" y="4230611"/>
              <a:ext cx="672854" cy="654164"/>
            </a:xfrm>
            <a:prstGeom prst="rect">
              <a:avLst/>
            </a:prstGeom>
            <a:solidFill>
              <a:srgbClr val="4F81BD">
                <a:lumMod val="75000"/>
              </a:srgbClr>
            </a:solidFill>
            <a:ln w="25400" cap="flat">
              <a:noFill/>
              <a:prstDash val="solid"/>
              <a:bevel/>
            </a:ln>
            <a:effectLst>
              <a:outerShdw blurRad="38100" dist="23000" dir="5400000" rotWithShape="0">
                <a:srgbClr val="000000">
                  <a:alpha val="35000"/>
                </a:srgbClr>
              </a:outerShdw>
            </a:effectLst>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nl-BE" sz="1800" b="0" i="0" u="none" strike="noStrike" kern="0" cap="none" spc="0" normalizeH="0" baseline="0" noProof="0" dirty="0">
                <a:ln>
                  <a:noFill/>
                </a:ln>
                <a:solidFill>
                  <a:srgbClr val="000000"/>
                </a:solidFill>
                <a:effectLst/>
                <a:uLnTx/>
                <a:uFillTx/>
                <a:latin typeface="FlandersArtSans-Regular"/>
                <a:ea typeface="FlandersArtSans-Regular"/>
                <a:cs typeface="FlandersArtSans-Regular"/>
                <a:sym typeface="FlandersArtSans-Regular"/>
              </a:endParaRPr>
            </a:p>
          </p:txBody>
        </p:sp>
        <p:sp>
          <p:nvSpPr>
            <p:cNvPr id="46" name="TextBox 45">
              <a:extLst>
                <a:ext uri="{FF2B5EF4-FFF2-40B4-BE49-F238E27FC236}">
                  <a16:creationId xmlns:a16="http://schemas.microsoft.com/office/drawing/2014/main" id="{1C79EE3F-7657-43AA-9FCA-640932632CFC}"/>
                </a:ext>
              </a:extLst>
            </p:cNvPr>
            <p:cNvSpPr txBox="1"/>
            <p:nvPr/>
          </p:nvSpPr>
          <p:spPr>
            <a:xfrm>
              <a:off x="7668344" y="4230611"/>
              <a:ext cx="792088" cy="615551"/>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marL="0" marR="0" lvl="0" indent="0" algn="ctr" defTabSz="914400" eaLnBrk="1" fontAlgn="auto" latinLnBrk="1" hangingPunct="0">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srgbClr val="FFFFFF"/>
                  </a:solidFill>
                  <a:effectLst/>
                  <a:uLnTx/>
                  <a:uFillTx/>
                  <a:latin typeface="FlandersArtSans-Regular"/>
                  <a:ea typeface="FlandersArtSans-Regular"/>
                  <a:cs typeface="FlandersArtSans-Regular"/>
                  <a:sym typeface="FlandersArtSans-Regular"/>
                </a:rPr>
                <a:t>OSLO</a:t>
              </a:r>
            </a:p>
            <a:p>
              <a:pPr marL="0" marR="0" lvl="0" indent="0" algn="ctr" defTabSz="914400" eaLnBrk="1" fontAlgn="auto" latinLnBrk="1" hangingPunct="0">
                <a:lnSpc>
                  <a:spcPct val="100000"/>
                </a:lnSpc>
                <a:spcBef>
                  <a:spcPts val="0"/>
                </a:spcBef>
                <a:spcAft>
                  <a:spcPts val="0"/>
                </a:spcAft>
                <a:buClrTx/>
                <a:buSzTx/>
                <a:buFontTx/>
                <a:buNone/>
                <a:tabLst/>
                <a:defRPr/>
              </a:pPr>
              <a:r>
                <a:rPr kumimoji="0" lang="nl-BE" sz="750" b="0" i="0" u="none" strike="noStrike" kern="0" cap="none" spc="0" normalizeH="0" baseline="0" noProof="0" dirty="0">
                  <a:ln>
                    <a:noFill/>
                  </a:ln>
                  <a:solidFill>
                    <a:srgbClr val="FFFFFF"/>
                  </a:solidFill>
                  <a:effectLst/>
                  <a:uLnTx/>
                  <a:uFillTx/>
                  <a:latin typeface="FlandersArtSans-Regular"/>
                  <a:sym typeface="FlandersArtSans-Regular"/>
                </a:rPr>
                <a:t>ORGANISATION</a:t>
              </a:r>
              <a: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t/>
              </a:r>
              <a:b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br>
              <a: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t>VOCABULARY</a:t>
              </a:r>
              <a:endParaRPr kumimoji="0" lang="nl-BE" sz="1800" b="0" i="0" u="none" strike="noStrike" kern="0" cap="none" spc="0" normalizeH="0" baseline="0" noProof="0" dirty="0">
                <a:ln>
                  <a:noFill/>
                </a:ln>
                <a:solidFill>
                  <a:srgbClr val="FFFFFF"/>
                </a:solidFill>
                <a:effectLst/>
                <a:uLnTx/>
                <a:uFillTx/>
                <a:latin typeface="FlandersArtSans-Regular"/>
                <a:ea typeface="FlandersArtSans-Regular"/>
                <a:cs typeface="FlandersArtSans-Regular"/>
                <a:sym typeface="FlandersArtSans-Regular"/>
              </a:endParaRPr>
            </a:p>
          </p:txBody>
        </p:sp>
      </p:grpSp>
      <p:sp>
        <p:nvSpPr>
          <p:cNvPr id="47" name="Rectangle 46">
            <a:extLst>
              <a:ext uri="{FF2B5EF4-FFF2-40B4-BE49-F238E27FC236}">
                <a16:creationId xmlns:a16="http://schemas.microsoft.com/office/drawing/2014/main" id="{59A48EB7-98F0-4C10-A6B9-6A87FF048897}"/>
              </a:ext>
            </a:extLst>
          </p:cNvPr>
          <p:cNvSpPr/>
          <p:nvPr/>
        </p:nvSpPr>
        <p:spPr>
          <a:xfrm>
            <a:off x="6787719" y="3975144"/>
            <a:ext cx="672854" cy="654164"/>
          </a:xfrm>
          <a:prstGeom prst="rect">
            <a:avLst/>
          </a:prstGeom>
          <a:solidFill>
            <a:srgbClr val="F79646">
              <a:lumMod val="75000"/>
            </a:srgbClr>
          </a:solidFill>
          <a:ln w="25400" cap="flat">
            <a:noFill/>
            <a:prstDash val="solid"/>
            <a:bevel/>
          </a:ln>
          <a:effectLst>
            <a:outerShdw blurRad="38100" dist="23000" dir="5400000" rotWithShape="0">
              <a:srgbClr val="000000">
                <a:alpha val="35000"/>
              </a:srgbClr>
            </a:outerShdw>
          </a:effectLst>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nl-BE" sz="1800" b="0" i="0" u="none" strike="noStrike" kern="0" cap="none" spc="0" normalizeH="0" baseline="0" noProof="0" dirty="0">
              <a:ln>
                <a:noFill/>
              </a:ln>
              <a:solidFill>
                <a:srgbClr val="000000"/>
              </a:solidFill>
              <a:effectLst/>
              <a:uLnTx/>
              <a:uFillTx/>
              <a:latin typeface="FlandersArtSans-Regular"/>
              <a:ea typeface="FlandersArtSans-Regular"/>
              <a:cs typeface="FlandersArtSans-Regular"/>
              <a:sym typeface="FlandersArtSans-Regular"/>
            </a:endParaRPr>
          </a:p>
        </p:txBody>
      </p:sp>
      <p:sp>
        <p:nvSpPr>
          <p:cNvPr id="48" name="TextBox 47">
            <a:extLst>
              <a:ext uri="{FF2B5EF4-FFF2-40B4-BE49-F238E27FC236}">
                <a16:creationId xmlns:a16="http://schemas.microsoft.com/office/drawing/2014/main" id="{72BDE20E-0275-4AAB-9ACE-204ECB3ADE47}"/>
              </a:ext>
            </a:extLst>
          </p:cNvPr>
          <p:cNvSpPr txBox="1"/>
          <p:nvPr/>
        </p:nvSpPr>
        <p:spPr>
          <a:xfrm>
            <a:off x="6734474" y="3983700"/>
            <a:ext cx="792088" cy="615551"/>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marL="0" marR="0" lvl="0" indent="0" algn="ctr" defTabSz="914400" eaLnBrk="1" fontAlgn="auto" latinLnBrk="1" hangingPunct="0">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srgbClr val="FFFFFF"/>
                </a:solidFill>
                <a:effectLst/>
                <a:uLnTx/>
                <a:uFillTx/>
                <a:latin typeface="FlandersArtSans-Regular"/>
                <a:ea typeface="FlandersArtSans-Regular"/>
                <a:cs typeface="FlandersArtSans-Regular"/>
                <a:sym typeface="FlandersArtSans-Regular"/>
              </a:rPr>
              <a:t>OSLO</a:t>
            </a:r>
          </a:p>
          <a:p>
            <a:pPr marL="0" marR="0" lvl="0" indent="0" algn="ctr" defTabSz="914400" eaLnBrk="1" fontAlgn="auto" latinLnBrk="1" hangingPunct="0">
              <a:lnSpc>
                <a:spcPct val="100000"/>
              </a:lnSpc>
              <a:spcBef>
                <a:spcPts val="0"/>
              </a:spcBef>
              <a:spcAft>
                <a:spcPts val="0"/>
              </a:spcAft>
              <a:buClrTx/>
              <a:buSzTx/>
              <a:buFontTx/>
              <a:buNone/>
              <a:tabLst/>
              <a:defRPr/>
            </a:pPr>
            <a: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t>DCAT-AP VL</a:t>
            </a:r>
            <a:b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br>
            <a: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t>VOCABULARY</a:t>
            </a:r>
            <a:endParaRPr kumimoji="0" lang="nl-BE" sz="1800" b="0" i="0" u="none" strike="noStrike" kern="0" cap="none" spc="0" normalizeH="0" baseline="0" noProof="0" dirty="0">
              <a:ln>
                <a:noFill/>
              </a:ln>
              <a:solidFill>
                <a:srgbClr val="FFFFFF"/>
              </a:solidFill>
              <a:effectLst/>
              <a:uLnTx/>
              <a:uFillTx/>
              <a:latin typeface="FlandersArtSans-Regular"/>
              <a:ea typeface="FlandersArtSans-Regular"/>
              <a:cs typeface="FlandersArtSans-Regular"/>
              <a:sym typeface="FlandersArtSans-Regular"/>
            </a:endParaRPr>
          </a:p>
        </p:txBody>
      </p:sp>
      <p:sp>
        <p:nvSpPr>
          <p:cNvPr id="49" name="TextBox 48">
            <a:extLst>
              <a:ext uri="{FF2B5EF4-FFF2-40B4-BE49-F238E27FC236}">
                <a16:creationId xmlns:a16="http://schemas.microsoft.com/office/drawing/2014/main" id="{91100481-E410-40D5-911B-14F80D4A4CB5}"/>
              </a:ext>
            </a:extLst>
          </p:cNvPr>
          <p:cNvSpPr txBox="1"/>
          <p:nvPr/>
        </p:nvSpPr>
        <p:spPr>
          <a:xfrm>
            <a:off x="1741540" y="2490653"/>
            <a:ext cx="1531012" cy="2123656"/>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smtClean="0">
                <a:ln>
                  <a:noFill/>
                </a:ln>
                <a:solidFill>
                  <a:srgbClr val="000000"/>
                </a:solidFill>
                <a:effectLst/>
                <a:uLnTx/>
                <a:uFillTx/>
                <a:latin typeface="FlandersArtSans-Regular"/>
                <a:sym typeface="FlandersArtSans-Regular"/>
              </a:rPr>
              <a:t>International</a:t>
            </a:r>
            <a:r>
              <a:rPr kumimoji="0" lang="nl-BE" sz="1400" b="1" i="0" u="none" strike="noStrike" kern="0" cap="none" spc="0" normalizeH="0" baseline="0" noProof="0">
                <a:ln>
                  <a:noFill/>
                </a:ln>
                <a:solidFill>
                  <a:srgbClr val="000000"/>
                </a:solidFill>
                <a:effectLst/>
                <a:uLnTx/>
                <a:uFillTx/>
                <a:latin typeface="FlandersArtSans-Regular"/>
                <a:sym typeface="FlandersArtSans-Regular"/>
              </a:rPr>
              <a:t/>
            </a:r>
            <a:br>
              <a:rPr kumimoji="0" lang="nl-BE" sz="1400" b="1" i="0" u="none" strike="noStrike" kern="0" cap="none" spc="0" normalizeH="0" baseline="0" noProof="0">
                <a:ln>
                  <a:noFill/>
                </a:ln>
                <a:solidFill>
                  <a:srgbClr val="000000"/>
                </a:solidFill>
                <a:effectLst/>
                <a:uLnTx/>
                <a:uFillTx/>
                <a:latin typeface="FlandersArtSans-Regular"/>
                <a:sym typeface="FlandersArtSans-Regular"/>
              </a:rPr>
            </a:br>
            <a:r>
              <a:rPr kumimoji="0" lang="nl-BE" sz="1400" b="1" i="0" u="none" strike="noStrike" kern="0" cap="none" spc="0" normalizeH="0" baseline="0" noProof="0" smtClean="0">
                <a:ln>
                  <a:noFill/>
                </a:ln>
                <a:solidFill>
                  <a:srgbClr val="000000"/>
                </a:solidFill>
                <a:effectLst/>
                <a:uLnTx/>
                <a:uFillTx/>
                <a:latin typeface="FlandersArtSans-Regular"/>
                <a:sym typeface="FlandersArtSans-Regular"/>
              </a:rPr>
              <a:t>Standards</a:t>
            </a:r>
            <a:endParaRPr kumimoji="0" lang="nl-BE" sz="1400" b="1" i="0" u="none" strike="noStrike" kern="0" cap="none" spc="0" normalizeH="0" baseline="0" noProof="0" dirty="0">
              <a:ln>
                <a:noFill/>
              </a:ln>
              <a:solidFill>
                <a:srgbClr val="000000"/>
              </a:solidFill>
              <a:effectLst/>
              <a:uLnTx/>
              <a:uFillTx/>
              <a:latin typeface="FlandersArtSans-Regular"/>
              <a:sym typeface="FlandersArtSans-Regular"/>
            </a:endParaRPr>
          </a:p>
          <a:p>
            <a:pPr marL="0" marR="0" lvl="0" indent="0" defTabSz="914400" eaLnBrk="1" fontAlgn="auto" latinLnBrk="1" hangingPunct="0">
              <a:lnSpc>
                <a:spcPct val="100000"/>
              </a:lnSpc>
              <a:spcBef>
                <a:spcPts val="0"/>
              </a:spcBef>
              <a:spcAft>
                <a:spcPts val="0"/>
              </a:spcAft>
              <a:buClrTx/>
              <a:buSzTx/>
              <a:buFontTx/>
              <a:buNone/>
              <a:tabLst/>
              <a:defRPr/>
            </a:pPr>
            <a:r>
              <a:rPr kumimoji="0" lang="nl-BE" sz="2400" b="1" i="0" u="none" strike="noStrike" kern="0" cap="none" spc="0" normalizeH="0" baseline="0" noProof="0" smtClean="0">
                <a:ln>
                  <a:noFill/>
                </a:ln>
                <a:solidFill>
                  <a:srgbClr val="000000"/>
                </a:solidFill>
                <a:effectLst/>
                <a:uLnTx/>
                <a:uFillTx/>
                <a:latin typeface="FlandersArtSans-Regular"/>
                <a:sym typeface="FlandersArtSans-Regular"/>
              </a:rPr>
              <a:t> </a:t>
            </a:r>
            <a:endParaRPr kumimoji="0" lang="nl-BE" sz="2400" b="1" i="0" u="none" strike="noStrike" kern="0" cap="none" spc="0" normalizeH="0" baseline="0" noProof="0" dirty="0">
              <a:ln>
                <a:noFill/>
              </a:ln>
              <a:solidFill>
                <a:srgbClr val="000000"/>
              </a:solidFill>
              <a:effectLst/>
              <a:uLnTx/>
              <a:uFillTx/>
              <a:latin typeface="FlandersArtSans-Regular"/>
              <a:sym typeface="FlandersArtSans-Regular"/>
            </a:endParaRPr>
          </a:p>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t>EU ISA CORE</a:t>
            </a:r>
          </a:p>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err="1">
                <a:ln>
                  <a:noFill/>
                </a:ln>
                <a:solidFill>
                  <a:srgbClr val="000000"/>
                </a:solidFill>
                <a:effectLst/>
                <a:uLnTx/>
                <a:uFillTx/>
                <a:latin typeface="FlandersArtSans-Regular"/>
                <a:ea typeface="FlandersArtSans-Regular"/>
                <a:cs typeface="FlandersArtSans-Regular"/>
                <a:sym typeface="FlandersArtSans-Regular"/>
              </a:rPr>
              <a:t>Vocabularies</a:t>
            </a:r>
            <a:endParaRPr kumimoji="0" lang="nl-BE" sz="1400" b="1" i="0" u="none" strike="noStrike" kern="0" cap="none" spc="0" normalizeH="0" baseline="0" noProof="0" dirty="0">
              <a:ln>
                <a:noFill/>
              </a:ln>
              <a:solidFill>
                <a:srgbClr val="000000"/>
              </a:solidFill>
              <a:effectLst/>
              <a:uLnTx/>
              <a:uFillTx/>
              <a:latin typeface="FlandersArtSans-Regular"/>
              <a:ea typeface="FlandersArtSans-Regular"/>
              <a:cs typeface="FlandersArtSans-Regular"/>
              <a:sym typeface="FlandersArtSans-Regular"/>
            </a:endParaRPr>
          </a:p>
          <a:p>
            <a:pPr marL="0" marR="0" lvl="0" indent="0" defTabSz="914400" eaLnBrk="1" fontAlgn="auto" latinLnBrk="1" hangingPunct="0">
              <a:lnSpc>
                <a:spcPct val="100000"/>
              </a:lnSpc>
              <a:spcBef>
                <a:spcPts val="0"/>
              </a:spcBef>
              <a:spcAft>
                <a:spcPts val="0"/>
              </a:spcAft>
              <a:buClrTx/>
              <a:buSzTx/>
              <a:buFontTx/>
              <a:buNone/>
              <a:tabLst/>
              <a:defRPr/>
            </a:pPr>
            <a:endParaRPr kumimoji="0" lang="nl-BE" sz="2400" b="1" i="0" u="none" strike="noStrike" kern="0" cap="none" spc="0" normalizeH="0" baseline="0" noProof="0" dirty="0">
              <a:ln>
                <a:noFill/>
              </a:ln>
              <a:solidFill>
                <a:srgbClr val="000000"/>
              </a:solidFill>
              <a:effectLst/>
              <a:uLnTx/>
              <a:uFillTx/>
              <a:latin typeface="FlandersArtSans-Regular"/>
              <a:ea typeface="FlandersArtSans-Regular"/>
              <a:cs typeface="FlandersArtSans-Regular"/>
              <a:sym typeface="FlandersArtSans-Regular"/>
            </a:endParaRPr>
          </a:p>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a:ln>
                  <a:noFill/>
                </a:ln>
                <a:solidFill>
                  <a:srgbClr val="000000"/>
                </a:solidFill>
                <a:effectLst/>
                <a:uLnTx/>
                <a:uFillTx/>
                <a:latin typeface="FlandersArtSans-Regular"/>
                <a:ea typeface="FlandersArtSans-Regular"/>
                <a:cs typeface="FlandersArtSans-Regular"/>
                <a:sym typeface="FlandersArtSans-Regular"/>
              </a:rPr>
              <a:t>OSLO</a:t>
            </a:r>
          </a:p>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Extention</a:t>
            </a:r>
            <a:endParaRPr kumimoji="0" lang="nl-BE" sz="1400" b="1" i="0" u="none" strike="noStrike" kern="0" cap="none" spc="0" normalizeH="0" baseline="0" noProof="0" dirty="0">
              <a:ln>
                <a:noFill/>
              </a:ln>
              <a:solidFill>
                <a:srgbClr val="000000"/>
              </a:solidFill>
              <a:effectLst/>
              <a:uLnTx/>
              <a:uFillTx/>
              <a:latin typeface="FlandersArtSans-Regular"/>
              <a:ea typeface="FlandersArtSans-Regular"/>
              <a:cs typeface="FlandersArtSans-Regular"/>
              <a:sym typeface="FlandersArtSans-Regular"/>
            </a:endParaRPr>
          </a:p>
        </p:txBody>
      </p:sp>
      <p:sp>
        <p:nvSpPr>
          <p:cNvPr id="50" name="Arrow: Curved Down 49">
            <a:extLst>
              <a:ext uri="{FF2B5EF4-FFF2-40B4-BE49-F238E27FC236}">
                <a16:creationId xmlns:a16="http://schemas.microsoft.com/office/drawing/2014/main" id="{BA36B0CF-5ADE-416F-A5C4-D5A9DD24F1A0}"/>
              </a:ext>
            </a:extLst>
          </p:cNvPr>
          <p:cNvSpPr/>
          <p:nvPr/>
        </p:nvSpPr>
        <p:spPr>
          <a:xfrm rot="5400000">
            <a:off x="7365811" y="3582535"/>
            <a:ext cx="1368152" cy="785218"/>
          </a:xfrm>
          <a:prstGeom prst="curvedDownArrow">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srgbClr val="000000"/>
              </a:solidFill>
              <a:effectLst/>
              <a:uLnTx/>
              <a:uFillTx/>
              <a:latin typeface="FlandersArtSans-Regular"/>
              <a:ea typeface="FlandersArtSans-Regular"/>
              <a:cs typeface="FlandersArtSans-Regular"/>
              <a:sym typeface="FlandersArtSans-Regular"/>
            </a:endParaRPr>
          </a:p>
        </p:txBody>
      </p:sp>
      <p:sp>
        <p:nvSpPr>
          <p:cNvPr id="51" name="TextBox 50">
            <a:extLst>
              <a:ext uri="{FF2B5EF4-FFF2-40B4-BE49-F238E27FC236}">
                <a16:creationId xmlns:a16="http://schemas.microsoft.com/office/drawing/2014/main" id="{BAA6C75B-5D97-4AC4-BD79-EC030DE5B4DB}"/>
              </a:ext>
            </a:extLst>
          </p:cNvPr>
          <p:cNvSpPr txBox="1"/>
          <p:nvPr/>
        </p:nvSpPr>
        <p:spPr>
          <a:xfrm>
            <a:off x="8598698" y="3223460"/>
            <a:ext cx="2452156" cy="1569658"/>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t>EU - ISA²</a:t>
            </a:r>
          </a:p>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t>Federal </a:t>
            </a: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Government</a:t>
            </a:r>
            <a:endParaRPr kumimoji="0" lang="nl-BE" sz="1400" b="1" i="0" u="none" strike="noStrike" kern="0" cap="none" spc="0" normalizeH="0" baseline="0" noProof="0" dirty="0">
              <a:ln>
                <a:noFill/>
              </a:ln>
              <a:solidFill>
                <a:srgbClr val="000000"/>
              </a:solidFill>
              <a:effectLst/>
              <a:uLnTx/>
              <a:uFillTx/>
              <a:latin typeface="FlandersArtSans-Regular"/>
              <a:sym typeface="FlandersArtSans-Regular"/>
            </a:endParaRPr>
          </a:p>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Regional</a:t>
            </a:r>
            <a: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t> </a:t>
            </a: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Government</a:t>
            </a:r>
            <a:endParaRPr kumimoji="0" lang="nl-BE" sz="1400" b="1" i="0" u="none" strike="noStrike" kern="0" cap="none" spc="0" normalizeH="0" baseline="0" noProof="0" dirty="0">
              <a:ln>
                <a:noFill/>
              </a:ln>
              <a:solidFill>
                <a:srgbClr val="000000"/>
              </a:solidFill>
              <a:effectLst/>
              <a:uLnTx/>
              <a:uFillTx/>
              <a:latin typeface="FlandersArtSans-Regular"/>
              <a:sym typeface="FlandersArtSans-Regular"/>
            </a:endParaRPr>
          </a:p>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Local</a:t>
            </a:r>
            <a: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t> </a:t>
            </a: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Government</a:t>
            </a:r>
            <a:endParaRPr kumimoji="0" lang="nl-BE" sz="1400" b="1" i="0" u="none" strike="noStrike" kern="0" cap="none" spc="0" normalizeH="0" baseline="0" noProof="0" dirty="0">
              <a:ln>
                <a:noFill/>
              </a:ln>
              <a:solidFill>
                <a:srgbClr val="000000"/>
              </a:solidFill>
              <a:effectLst/>
              <a:uLnTx/>
              <a:uFillTx/>
              <a:latin typeface="FlandersArtSans-Regular"/>
              <a:sym typeface="FlandersArtSans-Regular"/>
            </a:endParaRPr>
          </a:p>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Industry</a:t>
            </a:r>
            <a:endParaRPr kumimoji="0" lang="nl-BE" sz="1400" b="1" i="0" u="none" strike="noStrike" kern="0" cap="none" spc="0" normalizeH="0" baseline="0" noProof="0" dirty="0">
              <a:ln>
                <a:noFill/>
              </a:ln>
              <a:solidFill>
                <a:srgbClr val="000000"/>
              </a:solidFill>
              <a:effectLst/>
              <a:uLnTx/>
              <a:uFillTx/>
              <a:latin typeface="FlandersArtSans-Regular"/>
              <a:sym typeface="FlandersArtSans-Regular"/>
            </a:endParaRPr>
          </a:p>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Academia</a:t>
            </a:r>
            <a:endParaRPr kumimoji="0" lang="nl-BE" sz="1400" b="1" i="0" u="none" strike="noStrike" kern="0" cap="none" spc="0" normalizeH="0" baseline="0" noProof="0" dirty="0">
              <a:ln>
                <a:noFill/>
              </a:ln>
              <a:solidFill>
                <a:srgbClr val="000000"/>
              </a:solidFill>
              <a:effectLst/>
              <a:uLnTx/>
              <a:uFillTx/>
              <a:latin typeface="FlandersArtSans-Regular"/>
              <a:sym typeface="FlandersArtSans-Regular"/>
            </a:endParaRPr>
          </a:p>
          <a:p>
            <a:pPr marL="0" marR="0" lvl="0" indent="0" defTabSz="914400" eaLnBrk="1" fontAlgn="auto" latinLnBrk="1" hangingPunct="0">
              <a:lnSpc>
                <a:spcPct val="100000"/>
              </a:lnSpc>
              <a:spcBef>
                <a:spcPts val="0"/>
              </a:spcBef>
              <a:spcAft>
                <a:spcPts val="0"/>
              </a:spcAft>
              <a:buClrTx/>
              <a:buSzTx/>
              <a:buFontTx/>
              <a:buNone/>
              <a:tabLst/>
              <a:defRPr/>
            </a:pPr>
            <a:endParaRPr kumimoji="0" lang="nl-BE" sz="1200" b="1" i="0" u="none" strike="noStrike" kern="0" cap="none" spc="0" normalizeH="0" baseline="0" noProof="0" dirty="0">
              <a:ln>
                <a:noFill/>
              </a:ln>
              <a:solidFill>
                <a:srgbClr val="000000"/>
              </a:solidFill>
              <a:effectLst/>
              <a:uLnTx/>
              <a:uFillTx/>
              <a:latin typeface="FlandersArtSans-Regular"/>
              <a:ea typeface="FlandersArtSans-Regular"/>
              <a:cs typeface="FlandersArtSans-Regular"/>
              <a:sym typeface="FlandersArtSans-Regular"/>
            </a:endParaRPr>
          </a:p>
        </p:txBody>
      </p:sp>
      <p:pic>
        <p:nvPicPr>
          <p:cNvPr id="52" name="Picture 26" descr="http://linkeddata.org/static/images/lod-datasets_2009-07-14_cropped.png">
            <a:extLst>
              <a:ext uri="{FF2B5EF4-FFF2-40B4-BE49-F238E27FC236}">
                <a16:creationId xmlns:a16="http://schemas.microsoft.com/office/drawing/2014/main" id="{0F56340F-587E-4DEA-8C62-5D807D286B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553" b="76172"/>
          <a:stretch/>
        </p:blipFill>
        <p:spPr bwMode="auto">
          <a:xfrm>
            <a:off x="3380142" y="2382923"/>
            <a:ext cx="4080967" cy="676302"/>
          </a:xfrm>
          <a:prstGeom prst="rect">
            <a:avLst/>
          </a:prstGeom>
          <a:noFill/>
          <a:ln>
            <a:solidFill>
              <a:srgbClr val="005A9C"/>
            </a:solidFill>
          </a:ln>
          <a:extLst>
            <a:ext uri="{909E8E84-426E-40DD-AFC4-6F175D3DCCD1}">
              <a14:hiddenFill xmlns:a14="http://schemas.microsoft.com/office/drawing/2010/main">
                <a:solidFill>
                  <a:srgbClr val="FFFFFF"/>
                </a:solidFill>
              </a14:hiddenFill>
            </a:ext>
          </a:extLst>
        </p:spPr>
      </p:pic>
      <p:sp>
        <p:nvSpPr>
          <p:cNvPr id="53" name="TextBox 79">
            <a:extLst>
              <a:ext uri="{FF2B5EF4-FFF2-40B4-BE49-F238E27FC236}">
                <a16:creationId xmlns:a16="http://schemas.microsoft.com/office/drawing/2014/main" id="{84D56FEC-ECA1-42BD-950B-9A9AFE94C586}"/>
              </a:ext>
            </a:extLst>
          </p:cNvPr>
          <p:cNvSpPr txBox="1"/>
          <p:nvPr/>
        </p:nvSpPr>
        <p:spPr>
          <a:xfrm>
            <a:off x="7657278" y="2395758"/>
            <a:ext cx="2884925" cy="707884"/>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e.g</a:t>
            </a:r>
            <a: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t> </a:t>
            </a: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for</a:t>
            </a:r>
            <a: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t> </a:t>
            </a: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mobility</a:t>
            </a:r>
            <a: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t> </a:t>
            </a: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Datex</a:t>
            </a:r>
            <a: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t> II, SIRI, </a:t>
            </a: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NeTEx</a:t>
            </a:r>
            <a: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t>, Transmodel, GBFS, …</a:t>
            </a:r>
          </a:p>
          <a:p>
            <a:pPr marL="0" marR="0" lvl="0" indent="0" defTabSz="914400" eaLnBrk="1" fontAlgn="auto" latinLnBrk="1" hangingPunct="0">
              <a:lnSpc>
                <a:spcPct val="100000"/>
              </a:lnSpc>
              <a:spcBef>
                <a:spcPts val="0"/>
              </a:spcBef>
              <a:spcAft>
                <a:spcPts val="0"/>
              </a:spcAft>
              <a:buClrTx/>
              <a:buSzTx/>
              <a:buFontTx/>
              <a:buNone/>
              <a:tabLst/>
              <a:defRPr/>
            </a:pPr>
            <a:endParaRPr kumimoji="0" lang="nl-BE" sz="1200" b="1" i="0" u="none" strike="noStrike" kern="0" cap="none" spc="0" normalizeH="0" baseline="0" noProof="0" dirty="0">
              <a:ln>
                <a:noFill/>
              </a:ln>
              <a:solidFill>
                <a:srgbClr val="000000"/>
              </a:solidFill>
              <a:effectLst/>
              <a:uLnTx/>
              <a:uFillTx/>
              <a:latin typeface="FlandersArtSans-Regular"/>
              <a:ea typeface="FlandersArtSans-Regular"/>
              <a:cs typeface="FlandersArtSans-Regular"/>
              <a:sym typeface="FlandersArtSans-Regular"/>
            </a:endParaRPr>
          </a:p>
        </p:txBody>
      </p:sp>
    </p:spTree>
    <p:extLst>
      <p:ext uri="{BB962C8B-B14F-4D97-AF65-F5344CB8AC3E}">
        <p14:creationId xmlns:p14="http://schemas.microsoft.com/office/powerpoint/2010/main" val="30316793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40" name="Shape 540"/>
          <p:cNvSpPr txBox="1"/>
          <p:nvPr/>
        </p:nvSpPr>
        <p:spPr>
          <a:xfrm>
            <a:off x="1204444" y="90949"/>
            <a:ext cx="8064896" cy="1103867"/>
          </a:xfrm>
          <a:prstGeom prst="rect">
            <a:avLst/>
          </a:prstGeom>
          <a:noFill/>
          <a:ln>
            <a:noFill/>
          </a:ln>
        </p:spPr>
        <p:txBody>
          <a:bodyPr spcFirstLastPara="1" wrap="square" lIns="91425" tIns="45700" rIns="91425" bIns="45700" anchor="ctr" anchorCtr="0">
            <a:noAutofit/>
          </a:bodyPr>
          <a:lstStyle/>
          <a:p>
            <a:pPr>
              <a:lnSpc>
                <a:spcPct val="75000"/>
              </a:lnSpc>
              <a:buClr>
                <a:srgbClr val="FFFFFF"/>
              </a:buClr>
            </a:pPr>
            <a:r>
              <a:rPr lang="nl-BE" sz="4000" b="1" dirty="0">
                <a:latin typeface="Calibri"/>
                <a:ea typeface="Calibri"/>
                <a:cs typeface="Calibri"/>
                <a:sym typeface="Calibri"/>
              </a:rPr>
              <a:t>Proces en methode</a:t>
            </a:r>
            <a:endParaRPr lang="nl-BE" b="1" i="1" dirty="0">
              <a:latin typeface="Calibri"/>
              <a:ea typeface="Calibri"/>
              <a:cs typeface="Calibri"/>
              <a:sym typeface="Calibri"/>
            </a:endParaRPr>
          </a:p>
        </p:txBody>
      </p:sp>
      <p:sp>
        <p:nvSpPr>
          <p:cNvPr id="6" name="Shape 711"/>
          <p:cNvSpPr txBox="1"/>
          <p:nvPr/>
        </p:nvSpPr>
        <p:spPr>
          <a:xfrm>
            <a:off x="1204444" y="1022941"/>
            <a:ext cx="9278111" cy="2048428"/>
          </a:xfrm>
          <a:prstGeom prst="rect">
            <a:avLst/>
          </a:prstGeom>
          <a:noFill/>
          <a:ln>
            <a:noFill/>
          </a:ln>
        </p:spPr>
        <p:txBody>
          <a:bodyPr spcFirstLastPara="1" wrap="square" lIns="91425" tIns="45700" rIns="91425" bIns="45700" anchor="t" anchorCtr="0">
            <a:noAutofit/>
          </a:bodyPr>
          <a:lstStyle/>
          <a:p>
            <a:r>
              <a:rPr lang="nl-BE" dirty="0">
                <a:latin typeface="Calibri"/>
                <a:ea typeface="Calibri"/>
                <a:cs typeface="Calibri"/>
                <a:sym typeface="Calibri"/>
              </a:rPr>
              <a:t>Schaalbaar proces voor aanmelden, ontwikkelen, wijzigen en </a:t>
            </a:r>
            <a:r>
              <a:rPr lang="nl-BE" dirty="0" err="1">
                <a:latin typeface="Calibri"/>
                <a:ea typeface="Calibri"/>
                <a:cs typeface="Calibri"/>
                <a:sym typeface="Calibri"/>
              </a:rPr>
              <a:t>uitfaseren</a:t>
            </a:r>
            <a:r>
              <a:rPr lang="nl-BE" dirty="0">
                <a:latin typeface="Calibri"/>
                <a:ea typeface="Calibri"/>
                <a:cs typeface="Calibri"/>
                <a:sym typeface="Calibri"/>
              </a:rPr>
              <a:t> </a:t>
            </a:r>
            <a:r>
              <a:rPr lang="nl-BE">
                <a:latin typeface="Calibri"/>
                <a:ea typeface="Calibri"/>
                <a:cs typeface="Calibri"/>
                <a:sym typeface="Calibri"/>
              </a:rPr>
              <a:t>van </a:t>
            </a:r>
            <a:r>
              <a:rPr lang="nl-BE" smtClean="0">
                <a:latin typeface="Calibri"/>
                <a:ea typeface="Calibri"/>
                <a:cs typeface="Calibri"/>
                <a:sym typeface="Calibri"/>
              </a:rPr>
              <a:t>datastandaarden.</a:t>
            </a:r>
            <a:endParaRPr lang="nl-BE" dirty="0">
              <a:latin typeface="Calibri"/>
              <a:ea typeface="Calibri"/>
              <a:cs typeface="Calibri"/>
              <a:sym typeface="Calibri"/>
            </a:endParaRPr>
          </a:p>
        </p:txBody>
      </p:sp>
      <p:grpSp>
        <p:nvGrpSpPr>
          <p:cNvPr id="9" name="Group 8"/>
          <p:cNvGrpSpPr/>
          <p:nvPr/>
        </p:nvGrpSpPr>
        <p:grpSpPr>
          <a:xfrm>
            <a:off x="1968475" y="2126808"/>
            <a:ext cx="8514080" cy="3108960"/>
            <a:chOff x="1778000" y="3200401"/>
            <a:chExt cx="8514080" cy="310896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60880" y="3312161"/>
              <a:ext cx="8188960" cy="2875280"/>
            </a:xfrm>
            <a:prstGeom prst="rect">
              <a:avLst/>
            </a:prstGeom>
          </p:spPr>
        </p:pic>
        <p:sp>
          <p:nvSpPr>
            <p:cNvPr id="11" name="Rectangle 10"/>
            <p:cNvSpPr/>
            <p:nvPr/>
          </p:nvSpPr>
          <p:spPr>
            <a:xfrm>
              <a:off x="1778000" y="3200401"/>
              <a:ext cx="8514080" cy="3108960"/>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nl-BE" sz="1400" kern="0" dirty="0">
                <a:solidFill>
                  <a:prstClr val="white"/>
                </a:solidFill>
                <a:latin typeface="Calibri" panose="020F0502020204030204"/>
                <a:sym typeface="Arial"/>
              </a:endParaRPr>
            </a:p>
          </p:txBody>
        </p:sp>
      </p:grpSp>
    </p:spTree>
    <p:extLst>
      <p:ext uri="{BB962C8B-B14F-4D97-AF65-F5344CB8AC3E}">
        <p14:creationId xmlns:p14="http://schemas.microsoft.com/office/powerpoint/2010/main" val="1285025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1_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VPresentatie.potx" id="{EEBBAA58-7305-40B6-96FB-57860A0C78F6}" vid="{2D56A21C-4764-44E4-9B13-86BAD52A47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1630</Words>
  <Application>Microsoft Office PowerPoint</Application>
  <PresentationFormat>Widescreen</PresentationFormat>
  <Paragraphs>538</Paragraphs>
  <Slides>63</Slides>
  <Notes>32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63</vt:i4>
      </vt:variant>
    </vt:vector>
  </HeadingPairs>
  <TitlesOfParts>
    <vt:vector size="75" baseType="lpstr">
      <vt:lpstr>Arial</vt:lpstr>
      <vt:lpstr>Calibri</vt:lpstr>
      <vt:lpstr>Flanders Art Sans</vt:lpstr>
      <vt:lpstr>FlandersArtSans-Bold</vt:lpstr>
      <vt:lpstr>FlandersArtSans-Light</vt:lpstr>
      <vt:lpstr>FlandersArtSans-Regular</vt:lpstr>
      <vt:lpstr>Helvetica Neue</vt:lpstr>
      <vt:lpstr>Open Sans</vt:lpstr>
      <vt:lpstr>Symbol</vt:lpstr>
      <vt:lpstr>Verdana</vt:lpstr>
      <vt:lpstr>Wingdings</vt:lpstr>
      <vt:lpstr>1_Office Theme</vt:lpstr>
      <vt:lpstr>Business Workshop OSLO Mobiliteit</vt:lpstr>
      <vt:lpstr>PowerPoint Presentation</vt:lpstr>
      <vt:lpstr>Tour de table</vt:lpstr>
      <vt:lpstr>Context OSLO</vt:lpstr>
      <vt:lpstr>PowerPoint Presentation</vt:lpstr>
      <vt:lpstr>PowerPoint Presentation</vt:lpstr>
      <vt:lpstr>PowerPoint Presentation</vt:lpstr>
      <vt:lpstr>Share and re-use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Context Mobiliteit</vt:lpstr>
      <vt:lpstr>Aanleiding en context: introductie basibereikbaarheid</vt:lpstr>
      <vt:lpstr>Hoe basisbereikbaarheid realiseren in Vlaanderen?</vt:lpstr>
      <vt:lpstr>Uitwerken van infrastructuur en personenvervoer in 15 Vervoerregio’s</vt:lpstr>
      <vt:lpstr>OV: gelaagd netwerk bestaat uit 4 lagen</vt:lpstr>
      <vt:lpstr>Kwalitatieve overstappunten: mobipunten</vt:lpstr>
      <vt:lpstr>Inzetten op combimobiliteit</vt:lpstr>
      <vt:lpstr>Oprichten mobiliteitscentrale</vt:lpstr>
      <vt:lpstr>Werken volgens MaaS principes</vt:lpstr>
      <vt:lpstr>Rechtsgrond standaardisatie</vt:lpstr>
      <vt:lpstr>Use cases</vt:lpstr>
      <vt:lpstr>PowerPoint Presentation</vt:lpstr>
      <vt:lpstr>PowerPoint Presentation</vt:lpstr>
      <vt:lpstr>PowerPoint Presentation</vt:lpstr>
      <vt:lpstr>PowerPoint Presentation</vt:lpstr>
      <vt:lpstr>Voorbeeld semantisch datamodel</vt:lpstr>
      <vt:lpstr>PowerPoint Presentation</vt:lpstr>
      <vt:lpstr>PowerPoint Presentation</vt:lpstr>
      <vt:lpstr>Gebruikte terminologie</vt:lpstr>
      <vt:lpstr>Klasse</vt:lpstr>
      <vt:lpstr>Attributen</vt:lpstr>
      <vt:lpstr>Relaties</vt:lpstr>
      <vt:lpstr>Voorbeeld case: Adopteer een dier</vt:lpstr>
      <vt:lpstr>Mogelijke klassen</vt:lpstr>
      <vt:lpstr>Voorbeeldoplossing</vt:lpstr>
      <vt:lpstr>PowerPoint Presentation</vt:lpstr>
      <vt:lpstr>Brainstormsessie</vt:lpstr>
      <vt:lpstr>Aanpak</vt:lpstr>
      <vt:lpstr>Stap 1: Use cases identificeren (15')</vt:lpstr>
      <vt:lpstr>Stap 2: Plenaire bespreking use cases (15')</vt:lpstr>
      <vt:lpstr>Stap 3: Definieer klassen en scope (60’)</vt:lpstr>
      <vt:lpstr>Stap 4: Plenair consolideren (30')</vt:lpstr>
      <vt:lpstr>Link deelmobiliteit met internationale standaarden</vt:lpstr>
      <vt:lpstr>Doel: automatische integratie van mobiliteitsgegevens in eender welke routeplanner</vt:lpstr>
      <vt:lpstr>Effect van deelmobiliteit op algoritmes</vt:lpstr>
      <vt:lpstr>3 standaarden bekeken bij start</vt:lpstr>
      <vt:lpstr>Transmodel</vt:lpstr>
      <vt:lpstr>Mobivoc</vt:lpstr>
      <vt:lpstr>GBFS</vt:lpstr>
      <vt:lpstr>Andere specificaties?</vt:lpstr>
      <vt:lpstr>Internationale netwerk</vt:lpstr>
      <vt:lpstr>Volgende stappen</vt:lpstr>
      <vt:lpstr>Volgende stappen</vt:lpstr>
      <vt:lpstr>Thematische werkgroepen</vt:lpstr>
      <vt:lpstr>Mijn verwachtingen zijn ...</vt:lpstr>
      <vt:lpstr>Bedankt!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2019-09-20T13:46:11Z</dcterms:created>
  <dcterms:modified xsi:type="dcterms:W3CDTF">2019-09-25T06:53:25Z</dcterms:modified>
</cp:coreProperties>
</file>